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363" r:id="rId4"/>
    <p:sldId id="259" r:id="rId5"/>
    <p:sldId id="364" r:id="rId6"/>
    <p:sldId id="365" r:id="rId7"/>
    <p:sldId id="366" r:id="rId8"/>
    <p:sldId id="312" r:id="rId9"/>
    <p:sldId id="313" r:id="rId10"/>
    <p:sldId id="367" r:id="rId11"/>
    <p:sldId id="368" r:id="rId12"/>
    <p:sldId id="369" r:id="rId13"/>
    <p:sldId id="441" r:id="rId14"/>
    <p:sldId id="263" r:id="rId15"/>
    <p:sldId id="264" r:id="rId16"/>
    <p:sldId id="265" r:id="rId17"/>
    <p:sldId id="373" r:id="rId18"/>
    <p:sldId id="266" r:id="rId19"/>
    <p:sldId id="370" r:id="rId20"/>
    <p:sldId id="267" r:id="rId21"/>
    <p:sldId id="371" r:id="rId22"/>
    <p:sldId id="268" r:id="rId23"/>
    <p:sldId id="372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436" r:id="rId34"/>
    <p:sldId id="374" r:id="rId35"/>
    <p:sldId id="279" r:id="rId36"/>
    <p:sldId id="280" r:id="rId37"/>
    <p:sldId id="375" r:id="rId38"/>
    <p:sldId id="376" r:id="rId39"/>
    <p:sldId id="281" r:id="rId40"/>
    <p:sldId id="282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442" r:id="rId67"/>
    <p:sldId id="443" r:id="rId68"/>
    <p:sldId id="444" r:id="rId69"/>
    <p:sldId id="446" r:id="rId70"/>
    <p:sldId id="307" r:id="rId71"/>
    <p:sldId id="308" r:id="rId72"/>
    <p:sldId id="309" r:id="rId73"/>
    <p:sldId id="310" r:id="rId74"/>
  </p:sldIdLst>
  <p:sldSz cx="9144000" cy="6858000" type="screen4x3"/>
  <p:notesSz cx="7099300" cy="10234613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800"/>
    <a:srgbClr val="009900"/>
    <a:srgbClr val="669900"/>
    <a:srgbClr val="000066"/>
    <a:srgbClr val="A8EEFE"/>
    <a:srgbClr val="96EAFE"/>
    <a:srgbClr val="7C598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3"/>
    <p:restoredTop sz="85836"/>
  </p:normalViewPr>
  <p:slideViewPr>
    <p:cSldViewPr showGuides="1">
      <p:cViewPr varScale="1">
        <p:scale>
          <a:sx n="56" d="100"/>
          <a:sy n="56" d="100"/>
        </p:scale>
        <p:origin x="1572" y="27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16554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defRPr sz="13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defRPr sz="13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defRPr sz="13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</a:rPr>
              <a:t>‹#›</a:t>
            </a:fld>
            <a:endParaRPr lang="en-US" altLang="zh-CN" sz="1300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defRPr sz="13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defRPr sz="13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396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62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Fifth level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defRPr sz="13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</a:rPr>
              <a:t>‹#›</a:t>
            </a:fld>
            <a:endParaRPr lang="en-US" altLang="zh-CN" sz="1300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</a:rPr>
              <a:t>1</a:t>
            </a:fld>
            <a:endParaRPr lang="en-US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 eaLnBrk="1" hangingPunct="1"/>
            <a:r>
              <a:rPr lang="zh-CN" altLang="en-US" dirty="0"/>
              <a:t>人的模式识别能力，小菜一碟；</a:t>
            </a:r>
          </a:p>
          <a:p>
            <a:pPr lvl="0" eaLnBrk="1" hangingPunct="1"/>
            <a:r>
              <a:rPr lang="zh-CN" altLang="en-US" dirty="0"/>
              <a:t>“自动点名系统”</a:t>
            </a:r>
          </a:p>
          <a:p>
            <a:pPr lvl="0" eaLnBrk="1" hangingPunct="1"/>
            <a:endParaRPr lang="zh-CN" altLang="en-US" dirty="0"/>
          </a:p>
          <a:p>
            <a:pPr lvl="0" eaLnBrk="1" hangingPunct="1"/>
            <a:r>
              <a:rPr lang="zh-CN" altLang="en-US" dirty="0"/>
              <a:t>有用，有意思，有挑战性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/>
            <a:r>
              <a:rPr lang="zh-CN" altLang="en-US" dirty="0"/>
              <a:t>后处理将分类结果转化为具体决策和行动</a:t>
            </a:r>
          </a:p>
        </p:txBody>
      </p:sp>
      <p:sp>
        <p:nvSpPr>
          <p:cNvPr id="7270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</a:rPr>
              <a:t>49</a:t>
            </a:fld>
            <a:endParaRPr lang="en-US" altLang="zh-CN" sz="13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/>
            <a:r>
              <a:rPr lang="zh-CN" altLang="en-US" dirty="0"/>
              <a:t>特征：</a:t>
            </a:r>
            <a:r>
              <a:rPr lang="en-US" altLang="zh-CN" dirty="0"/>
              <a:t>x_1,x_2</a:t>
            </a:r>
          </a:p>
          <a:p>
            <a:pPr lvl="0"/>
            <a:r>
              <a:rPr lang="zh-CN" altLang="en-US" dirty="0"/>
              <a:t>模型：</a:t>
            </a:r>
            <a:r>
              <a:rPr lang="en-US" altLang="zh-CN" dirty="0"/>
              <a:t>ax_1+bx_2+c&gt;0</a:t>
            </a:r>
          </a:p>
          <a:p>
            <a:pPr lvl="0"/>
            <a:r>
              <a:rPr lang="zh-CN" altLang="en-US" dirty="0"/>
              <a:t>训练：根据训练集，确定</a:t>
            </a:r>
            <a:r>
              <a:rPr lang="en-US" altLang="zh-CN" dirty="0"/>
              <a:t>a,b,c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/>
            <a:r>
              <a:rPr lang="en-US" altLang="zh-CN" dirty="0"/>
              <a:t>Startreck</a:t>
            </a:r>
            <a:endParaRPr lang="zh-CN" altLang="en-US" dirty="0"/>
          </a:p>
        </p:txBody>
      </p:sp>
      <p:sp>
        <p:nvSpPr>
          <p:cNvPr id="7475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</a:rPr>
              <a:t>53</a:t>
            </a:fld>
            <a:endParaRPr lang="en-US" altLang="zh-CN" sz="13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marL="246380" lvl="0" indent="-246380">
              <a:buFontTx/>
              <a:buAutoNum type="arabicPeriod"/>
            </a:pPr>
            <a:r>
              <a:rPr lang="zh-CN" altLang="en-US" dirty="0"/>
              <a:t>广泛的应用</a:t>
            </a:r>
          </a:p>
          <a:p>
            <a:pPr marL="246380" lvl="0" indent="-246380">
              <a:buFontTx/>
              <a:buAutoNum type="arabicPeriod"/>
            </a:pPr>
            <a:r>
              <a:rPr lang="zh-CN" altLang="en-US" dirty="0"/>
              <a:t>人脑证明可行</a:t>
            </a:r>
          </a:p>
          <a:p>
            <a:pPr marL="246380" lvl="0" indent="-246380">
              <a:buFontTx/>
              <a:buAutoNum type="arabicPeriod"/>
            </a:pPr>
            <a:r>
              <a:rPr lang="zh-CN" altLang="en-US" dirty="0"/>
              <a:t>很多待解决的问题</a:t>
            </a:r>
          </a:p>
        </p:txBody>
      </p:sp>
    </p:spTree>
    <p:extLst>
      <p:ext uri="{BB962C8B-B14F-4D97-AF65-F5344CB8AC3E}">
        <p14:creationId xmlns:p14="http://schemas.microsoft.com/office/powerpoint/2010/main" val="1571615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/>
            <a:r>
              <a:rPr lang="zh-CN" altLang="en-US" dirty="0"/>
              <a:t>学习是指用某种算法来降低训练样本的分类误差。如梯度下降法等。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12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246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/>
            <a:r>
              <a:rPr lang="zh-CN" altLang="en-US" dirty="0"/>
              <a:t>英国哲学家</a:t>
            </a:r>
          </a:p>
          <a:p>
            <a:pPr lvl="0"/>
            <a:r>
              <a:rPr lang="en-US" altLang="zh-CN" dirty="0"/>
              <a:t>20</a:t>
            </a:r>
            <a:r>
              <a:rPr lang="zh-CN" altLang="en-US" dirty="0"/>
              <a:t>世纪最著名之一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/>
            <a:r>
              <a:rPr lang="zh-CN" altLang="en-US" dirty="0"/>
              <a:t>渡边慧，日本著名理论物理学家</a:t>
            </a:r>
          </a:p>
          <a:p>
            <a:pPr lvl="0"/>
            <a:r>
              <a:rPr lang="zh-CN" altLang="en-US" dirty="0"/>
              <a:t>狡猾大大地</a:t>
            </a:r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/>
            <a:endParaRPr lang="zh-CN" altLang="en-US" dirty="0"/>
          </a:p>
        </p:txBody>
      </p:sp>
      <p:sp>
        <p:nvSpPr>
          <p:cNvPr id="645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</a:rPr>
              <a:t>20</a:t>
            </a:fld>
            <a:endParaRPr lang="en-US" altLang="zh-CN" sz="13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/>
            <a:r>
              <a:rPr lang="zh-CN" altLang="en-US" dirty="0"/>
              <a:t>指纹相同的概率：六十亿分之一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/>
            <a:r>
              <a:rPr lang="zh-CN" altLang="en-US" dirty="0"/>
              <a:t>训练集 </a:t>
            </a:r>
            <a:r>
              <a:rPr lang="en-US" altLang="zh-CN" dirty="0"/>
              <a:t>vs. </a:t>
            </a:r>
            <a:r>
              <a:rPr lang="zh-CN" altLang="en-US" dirty="0"/>
              <a:t>测试集</a:t>
            </a:r>
          </a:p>
          <a:p>
            <a:pPr lvl="0"/>
            <a:r>
              <a:rPr lang="zh-CN" altLang="en-US" dirty="0"/>
              <a:t>习题 </a:t>
            </a:r>
            <a:r>
              <a:rPr lang="en-US" altLang="zh-CN" dirty="0"/>
              <a:t>vs. </a:t>
            </a:r>
            <a:r>
              <a:rPr lang="zh-CN" altLang="en-US" dirty="0"/>
              <a:t>考试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/>
            <a:r>
              <a:rPr lang="en-US" altLang="zh-CN" dirty="0"/>
              <a:t>H_0:</a:t>
            </a:r>
            <a:r>
              <a:rPr lang="zh-CN" altLang="en-US" dirty="0"/>
              <a:t>原假设</a:t>
            </a:r>
            <a:endParaRPr lang="en-US" altLang="zh-CN" dirty="0"/>
          </a:p>
          <a:p>
            <a:pPr lvl="0"/>
            <a:r>
              <a:rPr lang="en-US" altLang="zh-CN" dirty="0"/>
              <a:t>H_1:</a:t>
            </a:r>
            <a:r>
              <a:rPr lang="zh-CN" altLang="en-US" dirty="0"/>
              <a:t>备择假设</a:t>
            </a:r>
          </a:p>
        </p:txBody>
      </p:sp>
      <p:sp>
        <p:nvSpPr>
          <p:cNvPr id="7168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</a:rPr>
              <a:t>48</a:t>
            </a:fld>
            <a:endParaRPr lang="en-US" altLang="zh-CN" sz="13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514600"/>
            <a:ext cx="9144000" cy="9144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479800"/>
            <a:ext cx="9144000" cy="635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92725" y="6629400"/>
            <a:ext cx="19050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DEDF619-2BD0-4F2C-9CA8-7FCB4CBD6402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29400"/>
            <a:ext cx="28956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 i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Xin Geng, ACM MM 2006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sz="1000" dirty="0"/>
              <a:t>‹#›</a:t>
            </a:fld>
            <a:endParaRPr lang="en-US" altLang="zh-CN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FCBEF2-0D02-406E-A48B-86E2A46EE2ED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东南大学计算机科学与工程学院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88913"/>
            <a:ext cx="2286000" cy="6430962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88913"/>
            <a:ext cx="6705600" cy="6430962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FCBEF2-0D02-406E-A48B-86E2A46EE2ED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东南大学计算机科学与工程学院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FCBEF2-0D02-406E-A48B-86E2A46EE2ED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东南大学计算机科学与工程学院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FCBEF2-0D02-406E-A48B-86E2A46EE2ED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东南大学计算机科学与工程学院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4064000" cy="5351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68413"/>
            <a:ext cx="4064000" cy="5351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FCBEF2-0D02-406E-A48B-86E2A46EE2ED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东南大学计算机科学与工程学院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FCBEF2-0D02-406E-A48B-86E2A46EE2ED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东南大学计算机科学与工程学院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FCBEF2-0D02-406E-A48B-86E2A46EE2ED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东南大学计算机科学与工程学院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FCBEF2-0D02-406E-A48B-86E2A46EE2ED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东南大学计算机科学与工程学院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FCBEF2-0D02-406E-A48B-86E2A46EE2ED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东南大学计算机科学与工程学院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FCBEF2-0D02-406E-A48B-86E2A46EE2ED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东南大学计算机科学与工程学院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/>
          </p:cNvSpPr>
          <p:nvPr>
            <p:ph type="body" idx="1"/>
          </p:nvPr>
        </p:nvSpPr>
        <p:spPr>
          <a:xfrm>
            <a:off x="684213" y="1268413"/>
            <a:ext cx="8280400" cy="53514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3075" name="Rectangle 2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08400" y="6524625"/>
            <a:ext cx="19050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 b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FCBEF2-0D02-406E-A48B-86E2A46EE2ED}" type="datetime1">
              <a:rPr kumimoji="0" lang="en-AU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28/02/2023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84888" y="6524625"/>
            <a:ext cx="2895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1" i="1">
                <a:solidFill>
                  <a:srgbClr val="5F5F5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东南大学计算机科学与工程学院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25" y="6524625"/>
            <a:ext cx="19050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1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Heavy" panose="020B0903020102020204" pitchFamily="34" charset="0"/>
          <a:ea typeface="Gungsuh" pitchFamily="18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Heavy" panose="020B0903020102020204" pitchFamily="34" charset="0"/>
          <a:ea typeface="Gungsuh" pitchFamily="18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Heavy" panose="020B0903020102020204" pitchFamily="34" charset="0"/>
          <a:ea typeface="Gungsuh" pitchFamily="18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Heavy" panose="020B0903020102020204" pitchFamily="34" charset="0"/>
          <a:ea typeface="Gungsuh" pitchFamily="18" charset="-127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Heavy" panose="020B0903020102020204" pitchFamily="34" charset="0"/>
          <a:ea typeface="Gungsuh" pitchFamily="18" charset="-127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Heavy" panose="020B0903020102020204" pitchFamily="34" charset="0"/>
          <a:ea typeface="Gungsuh" pitchFamily="18" charset="-127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Heavy" panose="020B0903020102020204" pitchFamily="34" charset="0"/>
          <a:ea typeface="Gungsuh" pitchFamily="18" charset="-127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Heavy" panose="020B0903020102020204" pitchFamily="34" charset="0"/>
          <a:ea typeface="Gungsuh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000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20000"/>
        </a:spcAft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20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20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20000"/>
        </a:spcAft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20000"/>
        </a:spcAft>
        <a:buChar char="•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20000"/>
        </a:spcAft>
        <a:buChar char="•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20000"/>
        </a:spcAft>
        <a:buChar char="•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20000"/>
        </a:spcAft>
        <a:buChar char="•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3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image" Target="../media/image4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wmf"/><Relationship Id="rId11" Type="http://schemas.openxmlformats.org/officeDocument/2006/relationships/image" Target="../media/image43.wmf"/><Relationship Id="rId5" Type="http://schemas.openxmlformats.org/officeDocument/2006/relationships/oleObject" Target="../embeddings/oleObject5.bin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7.bin"/><Relationship Id="rId4" Type="http://schemas.openxmlformats.org/officeDocument/2006/relationships/image" Target="../media/image40.wmf"/><Relationship Id="rId9" Type="http://schemas.openxmlformats.org/officeDocument/2006/relationships/image" Target="../media/image46.png"/><Relationship Id="rId14" Type="http://schemas.openxmlformats.org/officeDocument/2006/relationships/oleObject" Target="../embeddings/oleObject9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4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ctrTitle"/>
          </p:nvPr>
        </p:nvSpPr>
        <p:spPr>
          <a:xfrm>
            <a:off x="4211955" y="1003935"/>
            <a:ext cx="4660265" cy="2311400"/>
          </a:xfrm>
        </p:spPr>
        <p:txBody>
          <a:bodyPr vert="horz" wrap="square" lIns="91440" tIns="45720" rIns="91440" bIns="45720" anchor="ctr"/>
          <a:lstStyle/>
          <a:p>
            <a:pPr eaLnBrk="1" latinLnBrk="0" hangingPunct="1">
              <a:lnSpc>
                <a:spcPct val="120000"/>
              </a:lnSpc>
              <a:buClrTx/>
              <a:buSzTx/>
              <a:buFontTx/>
            </a:pPr>
            <a:r>
              <a:rPr lang="en-US" altLang="zh-CN" sz="6000" b="1" dirty="0">
                <a:solidFill>
                  <a:srgbClr val="274E75"/>
                </a:solidFill>
                <a:latin typeface="+mj-lt"/>
                <a:ea typeface="宋体" panose="02010600030101010101" pitchFamily="2" charset="-122"/>
                <a:cs typeface="+mj-cs"/>
              </a:rPr>
              <a:t>Pattern </a:t>
            </a:r>
            <a:br>
              <a:rPr lang="en-US" altLang="zh-CN" sz="6000" b="1" dirty="0">
                <a:solidFill>
                  <a:srgbClr val="274E75"/>
                </a:solidFill>
                <a:latin typeface="+mj-lt"/>
                <a:ea typeface="宋体" panose="02010600030101010101" pitchFamily="2" charset="-122"/>
                <a:cs typeface="+mj-cs"/>
              </a:rPr>
            </a:br>
            <a:r>
              <a:rPr lang="en-US" altLang="zh-CN" sz="6000" b="1" dirty="0">
                <a:solidFill>
                  <a:srgbClr val="274E75"/>
                </a:solidFill>
                <a:latin typeface="+mj-lt"/>
                <a:ea typeface="宋体" panose="02010600030101010101" pitchFamily="2" charset="-122"/>
                <a:cs typeface="+mj-cs"/>
              </a:rPr>
              <a:t>Recognition</a:t>
            </a:r>
          </a:p>
        </p:txBody>
      </p:sp>
      <p:pic>
        <p:nvPicPr>
          <p:cNvPr id="5126" name="Picture 20" descr="patter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8" y="836613"/>
            <a:ext cx="2890837" cy="2671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25" descr="s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EF9"/>
              </a:clrFrom>
              <a:clrTo>
                <a:srgbClr val="FDFE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32" y="3625938"/>
            <a:ext cx="215590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83859" y="5639142"/>
            <a:ext cx="5976664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 smtClean="0">
                <a:latin typeface="Constantia" panose="02030602050306030303" pitchFamily="18" charset="0"/>
              </a:rPr>
              <a:t>Southeast University </a:t>
            </a:r>
            <a:br>
              <a:rPr lang="en-US" altLang="zh-CN" sz="2800" dirty="0" smtClean="0">
                <a:latin typeface="Constantia" panose="02030602050306030303" pitchFamily="18" charset="0"/>
              </a:rPr>
            </a:br>
            <a:endParaRPr lang="zh-CN" altLang="en-US" sz="2800" dirty="0" smtClean="0">
              <a:latin typeface="Constantia" panose="02030602050306030303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10092" y="3720604"/>
            <a:ext cx="5509688" cy="1325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 sz="28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3600" b="1" dirty="0" smtClean="0">
                <a:solidFill>
                  <a:srgbClr val="006800"/>
                </a:solidFill>
                <a:ea typeface="楷体" panose="02010609060101010101" pitchFamily="49" charset="-122"/>
              </a:rPr>
              <a:t>Instructor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3200" dirty="0" smtClean="0">
                <a:ea typeface="楷体" panose="02010609060101010101" pitchFamily="49" charset="-122"/>
              </a:rPr>
              <a:t>            Hui  XUE (</a:t>
            </a: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</a:rPr>
              <a:t>薛晖</a:t>
            </a:r>
            <a:r>
              <a:rPr lang="en-US" altLang="zh-CN" sz="3200" dirty="0" smtClean="0">
                <a:ea typeface="楷体" panose="02010609060101010101" pitchFamily="49" charset="-122"/>
              </a:rPr>
              <a:t>)</a:t>
            </a:r>
            <a:endParaRPr lang="zh-CN" altLang="en-US" sz="3200" dirty="0" smtClean="0"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Artificial Intelligence and COVID-19</a:t>
            </a:r>
            <a:endParaRPr lang="zh-CN" altLang="en-US"/>
          </a:p>
        </p:txBody>
      </p:sp>
      <p:pic>
        <p:nvPicPr>
          <p:cNvPr id="4" name="内容占位符 3" descr="tim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7420" y="1129665"/>
            <a:ext cx="4709795" cy="2778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1830" y="4157345"/>
            <a:ext cx="7428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Comic Sans MS" panose="030F0702030302020204" pitchFamily="66" charset="0"/>
              </a:rPr>
              <a:t> AI + CT Screening</a:t>
            </a:r>
          </a:p>
        </p:txBody>
      </p:sp>
      <p:pic>
        <p:nvPicPr>
          <p:cNvPr id="6" name="图片 5" descr="u=3694367706,1928968980&amp;fm=15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05" y="4272280"/>
            <a:ext cx="4185920" cy="22834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Artificial Intelligence and COVID-19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5170" y="927100"/>
            <a:ext cx="54654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accent2"/>
                </a:solidFill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AI + Targeted Drug Research</a:t>
            </a:r>
          </a:p>
        </p:txBody>
      </p:sp>
      <p:pic>
        <p:nvPicPr>
          <p:cNvPr id="5" name="图片 4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95" y="1507490"/>
            <a:ext cx="3310890" cy="23298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7875" y="3961765"/>
            <a:ext cx="55492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accent2"/>
                </a:solidFill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AI + Check Body Temperature</a:t>
            </a:r>
          </a:p>
        </p:txBody>
      </p:sp>
      <p:pic>
        <p:nvPicPr>
          <p:cNvPr id="7" name="图片 6" descr="timg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25" y="4483735"/>
            <a:ext cx="3377565" cy="22504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Artificial Intelligence and COVID-19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2000" y="1309370"/>
            <a:ext cx="51352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accent2"/>
                </a:solidFill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AI + Information Gathering</a:t>
            </a:r>
          </a:p>
        </p:txBody>
      </p:sp>
      <p:pic>
        <p:nvPicPr>
          <p:cNvPr id="5" name="图片 4" descr="timg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65" y="2193925"/>
            <a:ext cx="5073650" cy="3235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850225"/>
            <a:ext cx="78488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ChatGPT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（全名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Chat Generative Pre-trained Transformer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美国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OpenAI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研发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的聊天机器人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程序，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于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2022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日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发布。</a:t>
            </a:r>
            <a:r>
              <a:rPr lang="en-US" altLang="zh-CN" sz="20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ChatGPT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是人工智能技术驱动的自然语言处理工具，它能够通过学习和理解人类的语言来进行对话，还能根据聊天的上下文进行互动，真正像人类一样来聊天交流，甚至能完成撰写邮件、视频脚本、文案、翻译、代码，写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论文等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任务。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429000"/>
            <a:ext cx="4239202" cy="323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5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Remark</a:t>
            </a:r>
          </a:p>
        </p:txBody>
      </p:sp>
      <p:sp>
        <p:nvSpPr>
          <p:cNvPr id="7172" name="Rectangle 3"/>
          <p:cNvSpPr>
            <a:spLocks noGrp="1"/>
          </p:cNvSpPr>
          <p:nvPr>
            <p:ph idx="1"/>
          </p:nvPr>
        </p:nvSpPr>
        <p:spPr>
          <a:xfrm>
            <a:off x="346710" y="1129030"/>
            <a:ext cx="8618220" cy="5351145"/>
          </a:xfrm>
        </p:spPr>
        <p:txBody>
          <a:bodyPr vert="horz" wrap="square" lIns="91440" tIns="45720" rIns="91440" bIns="45720" anchor="t"/>
          <a:lstStyle/>
          <a:p>
            <a:pPr indent="0" eaLnBrk="1" latinLnBrk="0" hangingPunct="1">
              <a:lnSpc>
                <a:spcPct val="120000"/>
              </a:lnSpc>
            </a:pP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  <a:cs typeface="Comic Sans MS" panose="030F0702030302020204" pitchFamily="66" charset="0"/>
              </a:rPr>
              <a:t> What's the use of Pattern Recognition</a:t>
            </a:r>
            <a:r>
              <a:rPr lang="zh-CN" altLang="en-US" dirty="0">
                <a:solidFill>
                  <a:schemeClr val="accent2"/>
                </a:solidFill>
                <a:latin typeface="Comic Sans MS" panose="030F0702030302020204" pitchFamily="66" charset="0"/>
                <a:cs typeface="Comic Sans MS" panose="030F0702030302020204" pitchFamily="66" charset="0"/>
              </a:rPr>
              <a:t>？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indent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Comic Sans MS" panose="030F0702030302020204" pitchFamily="66" charset="0"/>
                <a:cs typeface="Comic Sans MS" panose="030F0702030302020204" pitchFamily="66" charset="0"/>
              </a:rPr>
              <a:t> One of the core issues in AI</a:t>
            </a:r>
            <a:r>
              <a:rPr lang="zh-CN" altLang="en-US" dirty="0"/>
              <a:t>：</a:t>
            </a:r>
            <a:r>
              <a:rPr lang="en-US" altLang="zh-CN" dirty="0"/>
              <a:t>computer vision</a:t>
            </a:r>
            <a:r>
              <a:rPr lang="zh-CN" altLang="en-US" dirty="0"/>
              <a:t>，</a:t>
            </a:r>
            <a:r>
              <a:rPr lang="en-US" altLang="zh-CN" dirty="0"/>
              <a:t>natural language processing</a:t>
            </a:r>
            <a:r>
              <a:rPr lang="zh-CN" altLang="en-US" dirty="0"/>
              <a:t>，</a:t>
            </a:r>
            <a:r>
              <a:rPr lang="en-US" altLang="zh-CN" dirty="0"/>
              <a:t>speech recognition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  <a:endParaRPr lang="zh-CN" altLang="en-US" dirty="0"/>
          </a:p>
          <a:p>
            <a:pPr lvl="1" indent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Comic Sans MS" panose="030F0702030302020204" pitchFamily="66" charset="0"/>
                <a:cs typeface="Comic Sans MS" panose="030F0702030302020204" pitchFamily="66" charset="0"/>
              </a:rPr>
              <a:t> One of the most hot research fields in computer science</a:t>
            </a:r>
            <a:endParaRPr lang="zh-CN" altLang="en-US" dirty="0">
              <a:latin typeface="Comic Sans MS" panose="030F0702030302020204" pitchFamily="66" charset="0"/>
              <a:cs typeface="Comic Sans MS" panose="030F0702030302020204" pitchFamily="66" charset="0"/>
            </a:endParaRPr>
          </a:p>
          <a:p>
            <a:pPr lvl="1" indent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Comic Sans MS" panose="030F0702030302020204" pitchFamily="66" charset="0"/>
                <a:cs typeface="Comic Sans MS" panose="030F0702030302020204" pitchFamily="66" charset="0"/>
              </a:rPr>
              <a:t> Common interests of Microsoft</a:t>
            </a:r>
            <a:r>
              <a:rPr lang="zh-CN" altLang="en-US" dirty="0">
                <a:latin typeface="Comic Sans MS" panose="030F0702030302020204" pitchFamily="66" charset="0"/>
                <a:cs typeface="Comic Sans MS" panose="030F0702030302020204" pitchFamily="66" charset="0"/>
              </a:rPr>
              <a:t>、</a:t>
            </a:r>
            <a:r>
              <a:rPr lang="en-US" altLang="zh-CN" dirty="0">
                <a:latin typeface="Comic Sans MS" panose="030F0702030302020204" pitchFamily="66" charset="0"/>
                <a:cs typeface="Comic Sans MS" panose="030F0702030302020204" pitchFamily="66" charset="0"/>
              </a:rPr>
              <a:t>Google</a:t>
            </a:r>
            <a:r>
              <a:rPr lang="zh-CN" altLang="en-US" dirty="0">
                <a:latin typeface="Comic Sans MS" panose="030F0702030302020204" pitchFamily="66" charset="0"/>
                <a:cs typeface="Comic Sans MS" panose="030F0702030302020204" pitchFamily="66" charset="0"/>
              </a:rPr>
              <a:t>、</a:t>
            </a:r>
            <a:r>
              <a:rPr lang="en-US" altLang="zh-CN" dirty="0">
                <a:latin typeface="Comic Sans MS" panose="030F0702030302020204" pitchFamily="66" charset="0"/>
                <a:cs typeface="Comic Sans MS" panose="030F0702030302020204" pitchFamily="66" charset="0"/>
              </a:rPr>
              <a:t>Baidu</a:t>
            </a:r>
            <a:r>
              <a:rPr lang="zh-CN" altLang="en-US" dirty="0">
                <a:latin typeface="Comic Sans MS" panose="030F0702030302020204" pitchFamily="66" charset="0"/>
                <a:cs typeface="Comic Sans MS" panose="030F0702030302020204" pitchFamily="66" charset="0"/>
              </a:rPr>
              <a:t>、</a:t>
            </a:r>
            <a:r>
              <a:rPr lang="en-US" altLang="zh-CN" dirty="0">
                <a:latin typeface="Comic Sans MS" panose="030F0702030302020204" pitchFamily="66" charset="0"/>
                <a:cs typeface="Comic Sans MS" panose="030F0702030302020204" pitchFamily="66" charset="0"/>
              </a:rPr>
              <a:t>...</a:t>
            </a:r>
            <a:endParaRPr lang="zh-CN" altLang="en-US" dirty="0">
              <a:latin typeface="Comic Sans MS" panose="030F0702030302020204" pitchFamily="66" charset="0"/>
              <a:cs typeface="Comic Sans MS" panose="030F0702030302020204" pitchFamily="66" charset="0"/>
            </a:endParaRPr>
          </a:p>
          <a:p>
            <a:pPr indent="0" eaLnBrk="1" latinLnBrk="0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cs typeface="Comic Sans MS" panose="030F0702030302020204" pitchFamily="66" charset="0"/>
              </a:rPr>
              <a:t> So ...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  <a:cs typeface="Comic Sans MS" panose="030F0702030302020204" pitchFamily="66" charset="0"/>
            </a:endParaRPr>
          </a:p>
          <a:p>
            <a:pPr lvl="1" indent="0" eaLnBrk="1" latinLnBrk="0" hangingPunct="1">
              <a:lnSpc>
                <a:spcPct val="120000"/>
              </a:lnSpc>
            </a:pPr>
            <a:r>
              <a:rPr lang="en-US" altLang="zh-CN" dirty="0">
                <a:latin typeface="Comic Sans MS" panose="030F0702030302020204" pitchFamily="66" charset="0"/>
                <a:cs typeface="Comic Sans MS" panose="030F0702030302020204" pitchFamily="66" charset="0"/>
              </a:rPr>
              <a:t> Find the most cool job</a:t>
            </a:r>
            <a:endParaRPr lang="zh-CN" altLang="en-US" dirty="0">
              <a:latin typeface="Comic Sans MS" panose="030F0702030302020204" pitchFamily="66" charset="0"/>
              <a:cs typeface="Comic Sans MS" panose="030F0702030302020204" pitchFamily="66" charset="0"/>
            </a:endParaRPr>
          </a:p>
          <a:p>
            <a:pPr lvl="1" indent="0" eaLnBrk="1" latinLnBrk="0" hangingPunct="1">
              <a:lnSpc>
                <a:spcPct val="120000"/>
              </a:lnSpc>
            </a:pPr>
            <a:r>
              <a:rPr lang="en-US" altLang="zh-CN" dirty="0">
                <a:latin typeface="Comic Sans MS" panose="030F0702030302020204" pitchFamily="66" charset="0"/>
                <a:cs typeface="Comic Sans MS" panose="030F0702030302020204" pitchFamily="66" charset="0"/>
              </a:rPr>
              <a:t> </a:t>
            </a:r>
            <a:r>
              <a:rPr lang="en-US" altLang="zh-CN" dirty="0" smtClean="0">
                <a:latin typeface="Comic Sans MS" panose="030F0702030302020204" pitchFamily="66" charset="0"/>
                <a:cs typeface="Comic Sans MS" panose="030F0702030302020204" pitchFamily="66" charset="0"/>
              </a:rPr>
              <a:t>Research</a:t>
            </a:r>
          </a:p>
          <a:p>
            <a:pPr lvl="1" indent="0" eaLnBrk="1" hangingPunct="1">
              <a:lnSpc>
                <a:spcPct val="120000"/>
              </a:lnSpc>
            </a:pPr>
            <a:r>
              <a:rPr lang="en-US" altLang="zh-CN" dirty="0" smtClean="0">
                <a:latin typeface="Comic Sans MS" panose="030F0702030302020204" pitchFamily="66" charset="0"/>
                <a:cs typeface="Comic Sans MS" panose="030F0702030302020204" pitchFamily="66" charset="0"/>
              </a:rPr>
              <a:t>...</a:t>
            </a:r>
            <a:endParaRPr lang="zh-CN" altLang="en-US" dirty="0">
              <a:latin typeface="Comic Sans MS" panose="030F0702030302020204" pitchFamily="66" charset="0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advTm="1782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ClrTx/>
              <a:buSzTx/>
              <a:buFontTx/>
            </a:pPr>
            <a:r>
              <a:rPr lang="en-US" altLang="zh-CN" dirty="0">
                <a:latin typeface="+mj-lt"/>
                <a:ea typeface="+mj-ea"/>
                <a:cs typeface="+mj-cs"/>
              </a:rPr>
              <a:t>Ch 01.  Introduction</a:t>
            </a:r>
          </a:p>
        </p:txBody>
      </p:sp>
      <p:sp>
        <p:nvSpPr>
          <p:cNvPr id="12291" name="Rectangle 5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>
              <a:buClrTx/>
              <a:buSzTx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37859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/>
          </p:cNvSpPr>
          <p:nvPr>
            <p:ph type="subTitle" idx="1"/>
          </p:nvPr>
        </p:nvSpPr>
        <p:spPr>
          <a:xfrm>
            <a:off x="0" y="2328228"/>
            <a:ext cx="9144000" cy="122555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ClrTx/>
              <a:buSzTx/>
            </a:pPr>
            <a:r>
              <a:rPr lang="en-US" altLang="zh-CN" dirty="0">
                <a:latin typeface="+mn-lt"/>
                <a:ea typeface="+mn-ea"/>
                <a:cs typeface="+mn-cs"/>
              </a:rPr>
              <a:t>"</a:t>
            </a:r>
            <a:r>
              <a:rPr lang="en-US" altLang="zh-CN" i="1" dirty="0">
                <a:latin typeface="+mn-lt"/>
                <a:ea typeface="+mn-ea"/>
                <a:cs typeface="+mn-cs"/>
              </a:rPr>
              <a:t>To understand is to perceive patterns</a:t>
            </a:r>
            <a:r>
              <a:rPr lang="en-US" altLang="zh-CN" dirty="0">
                <a:latin typeface="+mn-lt"/>
                <a:ea typeface="+mn-ea"/>
                <a:cs typeface="+mn-cs"/>
              </a:rPr>
              <a:t>" </a:t>
            </a:r>
          </a:p>
          <a:p>
            <a:pPr eaLnBrk="1" hangingPunct="1">
              <a:buClrTx/>
              <a:buSzTx/>
            </a:pPr>
            <a:r>
              <a:rPr lang="en-US" altLang="zh-CN" dirty="0">
                <a:latin typeface="+mn-lt"/>
                <a:ea typeface="+mn-ea"/>
                <a:cs typeface="+mn-cs"/>
              </a:rPr>
              <a:t>– Isaiah Berlin</a:t>
            </a:r>
          </a:p>
        </p:txBody>
      </p:sp>
    </p:spTree>
  </p:cSld>
  <p:clrMapOvr>
    <a:masterClrMapping/>
  </p:clrMapOvr>
  <p:transition advTm="51829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The 3W of Pattern Recognition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202532"/>
            <a:ext cx="7499176" cy="696298"/>
          </a:xfrm>
        </p:spPr>
        <p:txBody>
          <a:bodyPr/>
          <a:lstStyle/>
          <a:p>
            <a:pPr>
              <a:buClr>
                <a:srgbClr val="00CC99"/>
              </a:buClr>
              <a:buSzPct val="70000"/>
              <a:buFont typeface="Wingdings" panose="05000000000000000000" charset="0"/>
              <a:buChar char="n"/>
            </a:pPr>
            <a:r>
              <a:rPr lang="en-US" altLang="zh-CN" b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W</a:t>
            </a:r>
            <a:r>
              <a:rPr lang="en-US" altLang="zh-CN" dirty="0" smtClean="0">
                <a:latin typeface="Comic Sans MS" panose="030F0702030302020204" pitchFamily="66" charset="0"/>
              </a:rPr>
              <a:t>hat is Pattern Recognition (PR)?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872740" y="1772816"/>
            <a:ext cx="6768752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kern="0" dirty="0" smtClean="0">
                <a:solidFill>
                  <a:srgbClr val="000000"/>
                </a:solidFill>
                <a:latin typeface="Constantia" panose="02030602050306030303" pitchFamily="18" charset="0"/>
              </a:rPr>
              <a:t>What is </a:t>
            </a:r>
            <a:r>
              <a:rPr lang="en-US" altLang="zh-CN" sz="2400" b="1" kern="0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Pattern</a:t>
            </a:r>
            <a:r>
              <a:rPr lang="en-US" altLang="zh-CN" sz="2400" kern="0" dirty="0" smtClean="0">
                <a:solidFill>
                  <a:srgbClr val="000000"/>
                </a:solidFill>
                <a:latin typeface="Constantia" panose="02030602050306030303" pitchFamily="18" charset="0"/>
              </a:rPr>
              <a:t>? </a:t>
            </a:r>
          </a:p>
          <a:p>
            <a:pPr>
              <a:lnSpc>
                <a:spcPct val="130000"/>
              </a:lnSpc>
            </a:pPr>
            <a:r>
              <a:rPr lang="en-US" altLang="zh-CN" sz="2400" kern="0" dirty="0" smtClean="0">
                <a:solidFill>
                  <a:srgbClr val="000000"/>
                </a:solidFill>
                <a:latin typeface="Constantia" panose="02030602050306030303" pitchFamily="18" charset="0"/>
              </a:rPr>
              <a:t>	What is </a:t>
            </a:r>
            <a:r>
              <a:rPr lang="en-US" altLang="zh-CN" sz="2400" b="1" kern="0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Recognition</a:t>
            </a:r>
            <a:r>
              <a:rPr lang="en-US" altLang="zh-CN" sz="2400" kern="0" dirty="0" smtClean="0">
                <a:solidFill>
                  <a:srgbClr val="000000"/>
                </a:solidFill>
                <a:latin typeface="Constantia" panose="02030602050306030303" pitchFamily="18" charset="0"/>
              </a:rPr>
              <a:t>? </a:t>
            </a:r>
          </a:p>
          <a:p>
            <a:pPr>
              <a:lnSpc>
                <a:spcPct val="130000"/>
              </a:lnSpc>
            </a:pPr>
            <a:r>
              <a:rPr lang="en-US" altLang="zh-CN" sz="2400" kern="0" dirty="0" smtClean="0">
                <a:solidFill>
                  <a:srgbClr val="000000"/>
                </a:solidFill>
                <a:latin typeface="Constantia" panose="02030602050306030303" pitchFamily="18" charset="0"/>
              </a:rPr>
              <a:t>		What is </a:t>
            </a:r>
            <a:r>
              <a:rPr lang="en-US" altLang="zh-CN" sz="2400" b="1" kern="0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Pattern Recognition</a:t>
            </a:r>
            <a:r>
              <a:rPr lang="en-US" altLang="zh-CN" sz="2400" kern="0" dirty="0" smtClean="0">
                <a:solidFill>
                  <a:srgbClr val="000000"/>
                </a:solidFill>
                <a:latin typeface="Constantia" panose="02030602050306030303" pitchFamily="18" charset="0"/>
              </a:rPr>
              <a:t>?</a:t>
            </a:r>
            <a:endParaRPr lang="zh-CN" altLang="en-US" dirty="0" smtClean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56255" y="3429000"/>
            <a:ext cx="8076185" cy="1148528"/>
            <a:chOff x="456255" y="3429000"/>
            <a:chExt cx="8076185" cy="1148528"/>
          </a:xfrm>
        </p:grpSpPr>
        <p:sp>
          <p:nvSpPr>
            <p:cNvPr id="6" name="内容占位符 2"/>
            <p:cNvSpPr txBox="1"/>
            <p:nvPr/>
          </p:nvSpPr>
          <p:spPr bwMode="auto">
            <a:xfrm>
              <a:off x="456255" y="3429000"/>
              <a:ext cx="7499176" cy="696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  <a:cs typeface="+mn-cs"/>
                </a:defRPr>
              </a:lvl1pPr>
              <a:lvl2pPr marL="669925" indent="-32575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2pPr>
              <a:lvl3pPr marL="1022350" indent="-35115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3pPr>
              <a:lvl4pPr marL="1339850" indent="-31623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4pPr>
              <a:lvl5pPr marL="16814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5pPr>
              <a:lvl6pPr marL="21386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5958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0530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5102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b="1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W</a:t>
              </a:r>
              <a:r>
                <a:rPr lang="en-US" altLang="zh-CN" dirty="0" smtClean="0">
                  <a:latin typeface="Comic Sans MS" panose="030F0702030302020204" pitchFamily="66" charset="0"/>
                </a:rPr>
                <a:t>hy do we need Pattern Recognition?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872740" y="4005064"/>
              <a:ext cx="7659700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kern="0" dirty="0" smtClean="0">
                  <a:solidFill>
                    <a:srgbClr val="000000"/>
                  </a:solidFill>
                  <a:latin typeface="Constantia" panose="02030602050306030303" pitchFamily="18" charset="0"/>
                </a:rPr>
                <a:t>The </a:t>
              </a:r>
              <a:r>
                <a:rPr lang="en-US" altLang="zh-CN" sz="2400" b="1" kern="0" dirty="0" smtClean="0">
                  <a:solidFill>
                    <a:srgbClr val="006800"/>
                  </a:solidFill>
                  <a:latin typeface="Constantia" panose="02030602050306030303" pitchFamily="18" charset="0"/>
                </a:rPr>
                <a:t>necessity and importance</a:t>
              </a:r>
              <a:r>
                <a:rPr lang="en-US" altLang="zh-CN" sz="2400" kern="0" dirty="0" smtClean="0">
                  <a:solidFill>
                    <a:srgbClr val="000000"/>
                  </a:solidFill>
                  <a:latin typeface="Constantia" panose="02030602050306030303" pitchFamily="18" charset="0"/>
                </a:rPr>
                <a:t> for </a:t>
              </a:r>
              <a:r>
                <a:rPr lang="en-US" altLang="zh-CN" sz="2400" kern="0" dirty="0" smtClean="0">
                  <a:latin typeface="Constantia" panose="02030602050306030303" pitchFamily="18" charset="0"/>
                </a:rPr>
                <a:t>pattern recognition 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6255" y="4872760"/>
            <a:ext cx="7788153" cy="1144928"/>
            <a:chOff x="456255" y="4872760"/>
            <a:chExt cx="7788153" cy="1144928"/>
          </a:xfrm>
        </p:grpSpPr>
        <p:sp>
          <p:nvSpPr>
            <p:cNvPr id="8" name="内容占位符 2"/>
            <p:cNvSpPr txBox="1"/>
            <p:nvPr/>
          </p:nvSpPr>
          <p:spPr bwMode="auto">
            <a:xfrm>
              <a:off x="456255" y="4872760"/>
              <a:ext cx="7499176" cy="696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  <a:cs typeface="+mn-cs"/>
                </a:defRPr>
              </a:lvl1pPr>
              <a:lvl2pPr marL="669925" indent="-32575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2pPr>
              <a:lvl3pPr marL="1022350" indent="-35115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3pPr>
              <a:lvl4pPr marL="1339850" indent="-31623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4pPr>
              <a:lvl5pPr marL="16814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5pPr>
              <a:lvl6pPr marL="21386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5958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0530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5102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 err="1" smtClean="0">
                  <a:latin typeface="Comic Sans MS" panose="030F0702030302020204" pitchFamily="66" charset="0"/>
                </a:rPr>
                <a:t>Ho</a:t>
              </a:r>
              <a:r>
                <a:rPr lang="en-US" altLang="zh-CN" b="1" dirty="0" err="1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W</a:t>
              </a:r>
              <a:r>
                <a:rPr lang="en-US" altLang="zh-CN" dirty="0" smtClean="0">
                  <a:latin typeface="Comic Sans MS" panose="030F0702030302020204" pitchFamily="66" charset="0"/>
                </a:rPr>
                <a:t> to perform Pattern Recognition?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TextBox 7"/>
            <p:cNvSpPr txBox="1"/>
            <p:nvPr/>
          </p:nvSpPr>
          <p:spPr>
            <a:xfrm>
              <a:off x="865725" y="5445224"/>
              <a:ext cx="7378683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kern="0" dirty="0" smtClean="0">
                  <a:solidFill>
                    <a:srgbClr val="000000"/>
                  </a:solidFill>
                  <a:latin typeface="Constantia" panose="02030602050306030303" pitchFamily="18" charset="0"/>
                </a:rPr>
                <a:t>The </a:t>
              </a:r>
              <a:r>
                <a:rPr lang="en-US" altLang="zh-CN" sz="2400" b="1" kern="0" dirty="0" smtClean="0">
                  <a:solidFill>
                    <a:srgbClr val="006800"/>
                  </a:solidFill>
                  <a:latin typeface="Constantia" panose="02030602050306030303" pitchFamily="18" charset="0"/>
                </a:rPr>
                <a:t>building blocks</a:t>
              </a:r>
              <a:r>
                <a:rPr lang="en-US" altLang="zh-CN" sz="2400" kern="0" dirty="0" smtClean="0">
                  <a:solidFill>
                    <a:srgbClr val="000000"/>
                  </a:solidFill>
                  <a:latin typeface="Constantia" panose="02030602050306030303" pitchFamily="18" charset="0"/>
                </a:rPr>
                <a:t> of a </a:t>
              </a:r>
              <a:r>
                <a:rPr lang="en-US" altLang="zh-CN" sz="2400" kern="0" dirty="0" smtClean="0">
                  <a:latin typeface="Constantia" panose="02030602050306030303" pitchFamily="18" charset="0"/>
                </a:rPr>
                <a:t>pattern recognition system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What's Pattern?</a:t>
            </a:r>
          </a:p>
        </p:txBody>
      </p:sp>
      <p:sp>
        <p:nvSpPr>
          <p:cNvPr id="1434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dirty="0"/>
              <a:t>“A </a:t>
            </a:r>
            <a:r>
              <a:rPr lang="en-US" altLang="zh-CN" dirty="0">
                <a:solidFill>
                  <a:srgbClr val="FF0000"/>
                </a:solidFill>
              </a:rPr>
              <a:t>pattern</a:t>
            </a:r>
            <a:r>
              <a:rPr lang="en-US" altLang="zh-CN" dirty="0"/>
              <a:t> is the opposite of a chaos; it is an entity vaguely defined, that could be given a name.” – Satoshi Watanabe </a:t>
            </a:r>
          </a:p>
        </p:txBody>
      </p:sp>
      <p:pic>
        <p:nvPicPr>
          <p:cNvPr id="14341" name="Picture 6" descr="C:\Users\apple\AppData\Roaming\Tencent\Users\27353638\QQ\WinTemp\RichOle\6V}62EJ)ZK[T@DZ)F1[Q(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38" y="2695575"/>
            <a:ext cx="7562850" cy="3829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236093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What's Pattern?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34472" y="1162953"/>
            <a:ext cx="8075240" cy="3672408"/>
          </a:xfrm>
        </p:spPr>
        <p:txBody>
          <a:bodyPr/>
          <a:lstStyle/>
          <a:p>
            <a:pPr marL="800100" indent="-4572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n"/>
            </a:pPr>
            <a:r>
              <a:rPr lang="en-US" altLang="zh-CN" dirty="0" smtClean="0">
                <a:latin typeface="Comic Sans MS" panose="030F0702030302020204" pitchFamily="66" charset="0"/>
                <a:cs typeface="Comic Sans MS" panose="030F0702030302020204" pitchFamily="66" charset="0"/>
              </a:rPr>
              <a:t> There are various kinds of patterns</a:t>
            </a:r>
          </a:p>
          <a:p>
            <a:pPr marL="1085850" lvl="1" indent="-3429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dirty="0" smtClean="0">
                <a:latin typeface="Comic Sans MS" panose="030F0702030302020204" pitchFamily="66" charset="0"/>
                <a:cs typeface="Comic Sans MS" panose="030F0702030302020204" pitchFamily="66" charset="0"/>
              </a:rPr>
              <a:t> Visual patterns (视觉模式)  such as eyes, nose, mouth, face, fingerprint, etc.</a:t>
            </a:r>
          </a:p>
          <a:p>
            <a:pPr marL="1085850" lvl="1" indent="-3429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dirty="0" smtClean="0">
                <a:latin typeface="Comic Sans MS" panose="030F0702030302020204" pitchFamily="66" charset="0"/>
                <a:cs typeface="Comic Sans MS" panose="030F0702030302020204" pitchFamily="66" charset="0"/>
              </a:rPr>
              <a:t> Temporal patterns (时序模式)  such as speech, audios, videos, data streams, etc.</a:t>
            </a:r>
          </a:p>
          <a:p>
            <a:pPr marL="1085850" lvl="1" indent="-3429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dirty="0" smtClean="0">
                <a:latin typeface="Comic Sans MS" panose="030F0702030302020204" pitchFamily="66" charset="0"/>
                <a:cs typeface="Comic Sans MS" panose="030F0702030302020204" pitchFamily="66" charset="0"/>
              </a:rPr>
              <a:t> Logical patterns (逻辑模式)  such as characters, strings, images, etc.</a:t>
            </a:r>
          </a:p>
          <a:p>
            <a:pPr marL="1085850" lvl="1" indent="-3429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dirty="0" smtClean="0">
                <a:latin typeface="Comic Sans MS" panose="030F0702030302020204" pitchFamily="66" charset="0"/>
                <a:cs typeface="Comic Sans MS" panose="030F0702030302020204" pitchFamily="66" charset="0"/>
              </a:rPr>
              <a:t> ……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The First Pattern</a:t>
            </a:r>
          </a:p>
        </p:txBody>
      </p:sp>
      <p:sp>
        <p:nvSpPr>
          <p:cNvPr id="6148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en-US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Email: </a:t>
            </a:r>
          </a:p>
          <a:p>
            <a:pPr lvl="1" eaLnBrk="1" hangingPunct="1"/>
            <a:r>
              <a:rPr lang="en-US" altLang="zh-CN" dirty="0"/>
              <a:t>hxue@seu.edu.cn</a:t>
            </a:r>
          </a:p>
          <a:p>
            <a:pPr marL="342900" lvl="1" indent="-342900" algn="l" eaLnBrk="1" hangingPunct="1">
              <a:buClrTx/>
              <a:buSzTx/>
              <a:buFontTx/>
            </a:pPr>
            <a:r>
              <a:rPr lang="en-US" altLang="zh-CN" sz="2800" dirty="0">
                <a:cs typeface="+mn-cs"/>
                <a:sym typeface="+mn-ea"/>
              </a:rPr>
              <a:t>URL: </a:t>
            </a:r>
          </a:p>
          <a:p>
            <a:pPr lvl="1" eaLnBrk="1" hangingPunct="1"/>
            <a:r>
              <a:rPr lang="en-US" altLang="zh-CN" u="sng" dirty="0">
                <a:sym typeface="+mn-ea"/>
              </a:rPr>
              <a:t>http://palm.seu.edu.cn/hxue/</a:t>
            </a:r>
          </a:p>
          <a:p>
            <a:pPr lvl="1" eaLnBrk="1" hangingPunct="1"/>
            <a:endParaRPr lang="en-US" altLang="zh-CN" dirty="0"/>
          </a:p>
        </p:txBody>
      </p:sp>
      <p:pic>
        <p:nvPicPr>
          <p:cNvPr id="6149" name="图片 5" descr="照片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128" y="1188403"/>
            <a:ext cx="1512887" cy="2170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IMG_148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08" y="1188403"/>
            <a:ext cx="1584325" cy="2206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05df99c8c8d6bfce91dcf00e9d8b5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505" y="1184275"/>
            <a:ext cx="1486535" cy="2214880"/>
          </a:xfrm>
          <a:prstGeom prst="rect">
            <a:avLst/>
          </a:prstGeom>
        </p:spPr>
      </p:pic>
    </p:spTree>
  </p:cSld>
  <p:clrMapOvr>
    <a:masterClrMapping/>
  </p:clrMapOvr>
  <p:transition advTm="1501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What's Recognition?</a:t>
            </a:r>
          </a:p>
        </p:txBody>
      </p:sp>
      <p:sp>
        <p:nvSpPr>
          <p:cNvPr id="1536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dirty="0"/>
              <a:t>“Identification of a pattern as a member of a category we already know, or we are familiar with” – Anil K. Jain</a:t>
            </a:r>
          </a:p>
          <a:p>
            <a:pPr lvl="1" eaLnBrk="1" hangingPunct="1"/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(Known Classes)</a:t>
            </a:r>
          </a:p>
          <a:p>
            <a:pPr lvl="1" eaLnBrk="1" hangingPunct="1"/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(Unknown Classes)</a:t>
            </a:r>
          </a:p>
          <a:p>
            <a:pPr lvl="1" eaLnBrk="1" hangingPunct="1"/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578597" y="4140695"/>
            <a:ext cx="270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Classification (</a:t>
            </a:r>
            <a:r>
              <a:rPr lang="zh-CN" altLang="en-US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分类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)</a:t>
            </a:r>
            <a:endParaRPr lang="zh-CN" altLang="en-US" sz="2000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333971" y="3740586"/>
            <a:ext cx="5637502" cy="1200329"/>
            <a:chOff x="3326986" y="4089320"/>
            <a:chExt cx="5637502" cy="1200329"/>
          </a:xfrm>
        </p:grpSpPr>
        <p:sp>
          <p:nvSpPr>
            <p:cNvPr id="8" name="TextBox 7"/>
            <p:cNvSpPr txBox="1"/>
            <p:nvPr/>
          </p:nvSpPr>
          <p:spPr>
            <a:xfrm>
              <a:off x="4587126" y="4089320"/>
              <a:ext cx="43773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Constantia" panose="02030602050306030303" pitchFamily="18" charset="0"/>
                </a:rPr>
                <a:t>Categories are </a:t>
              </a:r>
              <a:r>
                <a:rPr lang="en-US" altLang="zh-CN" sz="2400" dirty="0" smtClean="0">
                  <a:solidFill>
                    <a:srgbClr val="C00000"/>
                  </a:solidFill>
                  <a:latin typeface="Constantia" panose="02030602050306030303" pitchFamily="18" charset="0"/>
                </a:rPr>
                <a:t>known</a:t>
              </a:r>
              <a:r>
                <a:rPr lang="en-US" altLang="zh-CN" sz="2400" dirty="0" smtClean="0">
                  <a:latin typeface="Constantia" panose="02030602050306030303" pitchFamily="18" charset="0"/>
                </a:rPr>
                <a:t> and the task is to assign a proper class label for each pattern</a:t>
              </a:r>
              <a:endParaRPr lang="zh-CN" altLang="en-US" sz="24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3326986" y="4427439"/>
              <a:ext cx="1209010" cy="524091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78597" y="5436839"/>
            <a:ext cx="270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Clustering (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聚类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)</a:t>
            </a:r>
            <a:endParaRPr lang="zh-CN" altLang="en-US" sz="2000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333971" y="5036730"/>
            <a:ext cx="5709510" cy="1200329"/>
            <a:chOff x="3326986" y="4089320"/>
            <a:chExt cx="5709510" cy="1200329"/>
          </a:xfrm>
        </p:grpSpPr>
        <p:sp>
          <p:nvSpPr>
            <p:cNvPr id="13" name="TextBox 12"/>
            <p:cNvSpPr txBox="1"/>
            <p:nvPr/>
          </p:nvSpPr>
          <p:spPr>
            <a:xfrm>
              <a:off x="4587126" y="4089320"/>
              <a:ext cx="44493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Constantia" panose="02030602050306030303" pitchFamily="18" charset="0"/>
                </a:rPr>
                <a:t>Categories are </a:t>
              </a:r>
              <a:r>
                <a:rPr lang="en-US" altLang="zh-CN" sz="2400" dirty="0" smtClean="0">
                  <a:solidFill>
                    <a:srgbClr val="C00000"/>
                  </a:solidFill>
                  <a:latin typeface="Constantia" panose="02030602050306030303" pitchFamily="18" charset="0"/>
                </a:rPr>
                <a:t>unknown</a:t>
              </a:r>
              <a:r>
                <a:rPr lang="en-US" altLang="zh-CN" sz="2400" dirty="0" smtClean="0">
                  <a:latin typeface="Constantia" panose="02030602050306030303" pitchFamily="18" charset="0"/>
                </a:rPr>
                <a:t> and the task is to learn categories and group the patterns accordingly</a:t>
              </a:r>
              <a:endParaRPr lang="zh-CN" altLang="en-US" sz="24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3326986" y="4427439"/>
              <a:ext cx="1209010" cy="524091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</p:spTree>
  </p:cSld>
  <p:clrMapOvr>
    <a:masterClrMapping/>
  </p:clrMapOvr>
  <p:transition advTm="2487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What's Recognition?</a:t>
            </a:r>
            <a:endParaRPr lang="zh-CN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8760"/>
            <a:ext cx="412511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1916832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onstantia" panose="02030602050306030303" pitchFamily="18" charset="0"/>
              </a:rPr>
              <a:t>We </a:t>
            </a:r>
            <a:r>
              <a:rPr lang="en-US" altLang="zh-CN" sz="2400" dirty="0" smtClean="0">
                <a:solidFill>
                  <a:srgbClr val="0000CC"/>
                </a:solidFill>
                <a:latin typeface="Constantia" panose="02030602050306030303" pitchFamily="18" charset="0"/>
              </a:rPr>
              <a:t>already know </a:t>
            </a:r>
            <a:r>
              <a:rPr lang="en-US" altLang="zh-CN" sz="2400" dirty="0" smtClean="0">
                <a:latin typeface="Constantia" panose="02030602050306030303" pitchFamily="18" charset="0"/>
              </a:rPr>
              <a:t>the categories of characters, and then classify the handwritten ones into category “A” and category “B”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41277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Classification: An example</a:t>
            </a:r>
            <a:endParaRPr lang="zh-CN" altLang="en-US" sz="2000" dirty="0" smtClean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0147" y="4005064"/>
            <a:ext cx="8794465" cy="2091393"/>
            <a:chOff x="170147" y="4005064"/>
            <a:chExt cx="8794465" cy="2091393"/>
          </a:xfrm>
        </p:grpSpPr>
        <p:sp>
          <p:nvSpPr>
            <p:cNvPr id="8" name="TextBox 7"/>
            <p:cNvSpPr txBox="1"/>
            <p:nvPr/>
          </p:nvSpPr>
          <p:spPr>
            <a:xfrm>
              <a:off x="170147" y="4509120"/>
              <a:ext cx="43204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Constantia" panose="02030602050306030303" pitchFamily="18" charset="0"/>
                </a:rPr>
                <a:t>We </a:t>
              </a:r>
              <a:r>
                <a:rPr lang="en-US" altLang="zh-CN" sz="2400" dirty="0" smtClean="0">
                  <a:solidFill>
                    <a:srgbClr val="0000CC"/>
                  </a:solidFill>
                  <a:latin typeface="Constantia" panose="02030602050306030303" pitchFamily="18" charset="0"/>
                </a:rPr>
                <a:t>do not know </a:t>
              </a:r>
              <a:r>
                <a:rPr lang="en-US" altLang="zh-CN" sz="2400" dirty="0" smtClean="0">
                  <a:latin typeface="Constantia" panose="02030602050306030303" pitchFamily="18" charset="0"/>
                </a:rPr>
                <a:t>the categories of symbols, and then learn the categories and group the symbols accordingly</a:t>
              </a:r>
              <a:endParaRPr lang="zh-CN" altLang="en-US" sz="24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2155" y="4005064"/>
              <a:ext cx="3888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C00000"/>
                  </a:solidFill>
                  <a:latin typeface="Comic Sans MS" panose="030F0702030302020204" pitchFamily="66" charset="0"/>
                </a:rPr>
                <a:t>Clustering: An example</a:t>
              </a:r>
              <a:endParaRPr lang="zh-CN" altLang="en-US" sz="2000" dirty="0" smtClean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4100970"/>
              <a:ext cx="4392613" cy="1995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What's Pattern Recognition?</a:t>
            </a:r>
          </a:p>
        </p:txBody>
      </p:sp>
      <p:sp>
        <p:nvSpPr>
          <p:cNvPr id="16388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dirty="0" smtClean="0"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Pattern recognition is the procedure of </a:t>
            </a:r>
            <a:r>
              <a:rPr lang="en-US" altLang="zh-CN" dirty="0" smtClean="0">
                <a:solidFill>
                  <a:srgbClr val="C00000"/>
                </a:solidFill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processing and analyzing diverse information</a:t>
            </a:r>
            <a:r>
              <a:rPr lang="en-US" altLang="zh-CN" dirty="0" smtClean="0"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dirty="0"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(numerical, literal, </a:t>
            </a:r>
            <a:r>
              <a:rPr lang="en-US" altLang="zh-CN" dirty="0" smtClean="0"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logical) characterizing the objects or phenomenon, so as to </a:t>
            </a:r>
            <a:r>
              <a:rPr lang="en-US" altLang="zh-CN" dirty="0" smtClean="0">
                <a:solidFill>
                  <a:srgbClr val="C00000"/>
                </a:solidFill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provide descriptions, identifications, classifications and interpretations</a:t>
            </a:r>
            <a:r>
              <a:rPr lang="en-US" altLang="zh-CN" dirty="0" smtClean="0"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 for them.</a:t>
            </a:r>
            <a:endParaRPr lang="zh-CN" altLang="en-US" dirty="0">
              <a:latin typeface="Comic Sans MS" panose="030F0702030302020204" pitchFamily="66" charset="0"/>
              <a:cs typeface="Comic Sans MS" panose="030F0702030302020204" pitchFamily="66" charset="0"/>
            </a:endParaRPr>
          </a:p>
          <a:p>
            <a:pPr eaLnBrk="1" hangingPunct="1"/>
            <a:r>
              <a:rPr lang="zh-CN" altLang="en-US" dirty="0"/>
              <a:t>对表征事物或现象的各种形式的（数值的，文字的和逻辑关系的）信息进行处理和分析，以对事物或现象进行描述、辨认、分类和解释的过程，是信息科学和人工智能的重要组成部分。 </a:t>
            </a:r>
            <a:endParaRPr lang="en-US" altLang="zh-CN" i="1" dirty="0"/>
          </a:p>
        </p:txBody>
      </p:sp>
    </p:spTree>
  </p:cSld>
  <p:clrMapOvr>
    <a:masterClrMapping/>
  </p:clrMapOvr>
  <p:transition advTm="102141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What's Pattern Recognition?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6593" y="1842453"/>
            <a:ext cx="8280400" cy="535146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“</a:t>
            </a:r>
            <a:r>
              <a:rPr lang="en-US" altLang="zh-CN" dirty="0">
                <a:sym typeface="+mn-ea"/>
              </a:rPr>
              <a:t>The real power of human thinking is based on recognizing patterns. The better computers get at pattern recognition, the more humanlike they will become”.</a:t>
            </a:r>
            <a:br>
              <a:rPr lang="en-US" altLang="zh-CN" dirty="0">
                <a:sym typeface="+mn-ea"/>
              </a:rPr>
            </a:br>
            <a:r>
              <a:rPr lang="en-US" altLang="zh-CN" dirty="0">
                <a:sym typeface="+mn-ea"/>
              </a:rPr>
              <a:t> – </a:t>
            </a:r>
            <a:r>
              <a:rPr lang="en-US" altLang="zh-CN" i="1" dirty="0">
                <a:sym typeface="+mn-ea"/>
              </a:rPr>
              <a:t>Ray Kurzweil, NY Times, Nov 24, 2003</a:t>
            </a:r>
            <a:endParaRPr lang="en-US" altLang="zh-CN" i="1" dirty="0"/>
          </a:p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>
                <a:sym typeface="+mn-ea"/>
              </a:rPr>
              <a:t>What's Pattern Recognition?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5438" y="1907560"/>
            <a:ext cx="7704856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3600" dirty="0" smtClean="0"/>
              <a:t>It is the study of how machines can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283509" y="2699648"/>
            <a:ext cx="748883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altLang="zh-CN" sz="2800" b="1" dirty="0" smtClean="0">
                <a:solidFill>
                  <a:srgbClr val="C00000"/>
                </a:solidFill>
              </a:rPr>
              <a:t>Perceive</a:t>
            </a:r>
            <a:r>
              <a:rPr lang="en-US" altLang="zh-CN" sz="2800" dirty="0" smtClean="0"/>
              <a:t>: Observe the environment (i.e. interact with the real-world)</a:t>
            </a:r>
          </a:p>
          <a:p>
            <a:pPr>
              <a:spcBef>
                <a:spcPts val="1800"/>
              </a:spcBef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altLang="ko-KR" sz="2800" b="1" dirty="0" smtClean="0">
                <a:solidFill>
                  <a:srgbClr val="C00000"/>
                </a:solidFill>
              </a:rPr>
              <a:t>Process</a:t>
            </a:r>
            <a:r>
              <a:rPr lang="en-US" altLang="ko-KR" sz="2800" dirty="0" smtClean="0"/>
              <a:t>: </a:t>
            </a:r>
            <a:r>
              <a:rPr lang="en-US" altLang="ko-KR" sz="2800" dirty="0">
                <a:ea typeface="굴림" pitchFamily="48" charset="-127"/>
              </a:rPr>
              <a:t>Learn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to distinguish patterns of interest from their background</a:t>
            </a:r>
          </a:p>
          <a:p>
            <a:pPr>
              <a:spcBef>
                <a:spcPts val="1800"/>
              </a:spcBef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altLang="zh-CN" sz="2800" b="1" dirty="0" smtClean="0">
                <a:solidFill>
                  <a:srgbClr val="C00000"/>
                </a:solidFill>
              </a:rPr>
              <a:t>Prediction</a:t>
            </a:r>
            <a:r>
              <a:rPr lang="en-US" altLang="zh-CN" sz="2800" dirty="0" smtClean="0"/>
              <a:t>:</a:t>
            </a:r>
            <a:r>
              <a:rPr lang="en-US" altLang="ko-KR" sz="2800" dirty="0">
                <a:ea typeface="굴림" pitchFamily="48" charset="-127"/>
              </a:rPr>
              <a:t> </a:t>
            </a:r>
            <a:r>
              <a:rPr lang="en-US" altLang="ko-KR" sz="2800" dirty="0"/>
              <a:t>make</a:t>
            </a:r>
            <a:r>
              <a:rPr lang="en-US" altLang="ko-KR" sz="2800" dirty="0">
                <a:ea typeface="굴림" pitchFamily="48" charset="-127"/>
              </a:rPr>
              <a:t> sound and reasonable decisions about the categories of the patterns</a:t>
            </a:r>
            <a:endParaRPr lang="en-US" altLang="zh-CN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07445" y="1187480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Constantia" panose="02030602050306030303" pitchFamily="18" charset="0"/>
              </a:rPr>
              <a:t>A “</a:t>
            </a:r>
            <a:r>
              <a:rPr lang="en-US" altLang="zh-CN" sz="28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Perceive + Process + Prediction</a:t>
            </a:r>
            <a:r>
              <a:rPr lang="en-US" altLang="zh-CN" sz="2800" dirty="0" smtClean="0">
                <a:latin typeface="Constantia" panose="02030602050306030303" pitchFamily="18" charset="0"/>
              </a:rPr>
              <a:t>” View</a:t>
            </a:r>
            <a:endParaRPr lang="zh-CN" altLang="en-US" sz="2800" dirty="0" smtClean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/>
          </p:cNvSpPr>
          <p:nvPr>
            <p:ph type="title"/>
          </p:nvPr>
        </p:nvSpPr>
        <p:spPr>
          <a:xfrm>
            <a:off x="65405" y="307023"/>
            <a:ext cx="9144000" cy="762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 smtClean="0">
                <a:sym typeface="+mn-ea"/>
              </a:rPr>
              <a:t>Applications of Pattern Recognition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4460" y="2230450"/>
            <a:ext cx="3384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Input: </a:t>
            </a:r>
            <a:r>
              <a:rPr lang="en-US" altLang="zh-CN" sz="2400" dirty="0" smtClean="0">
                <a:latin typeface="Constantia" panose="02030602050306030303" pitchFamily="18" charset="0"/>
              </a:rPr>
              <a:t/>
            </a:r>
            <a:br>
              <a:rPr lang="en-US" altLang="zh-CN" sz="2400" dirty="0" smtClean="0"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images with characters (normally contaminated with noise)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pic>
        <p:nvPicPr>
          <p:cNvPr id="7" name="Picture 6" descr="charact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/>
          <a:stretch>
            <a:fillRect/>
          </a:stretch>
        </p:blipFill>
        <p:spPr bwMode="auto">
          <a:xfrm>
            <a:off x="950989" y="3975503"/>
            <a:ext cx="3772085" cy="80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55392" y="2662498"/>
            <a:ext cx="280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Output: </a:t>
            </a:r>
            <a:r>
              <a:rPr lang="en-US" altLang="zh-CN" sz="2400" dirty="0" smtClean="0">
                <a:latin typeface="Constantia" panose="02030602050306030303" pitchFamily="18" charset="0"/>
              </a:rPr>
              <a:t/>
            </a:r>
            <a:br>
              <a:rPr lang="en-US" altLang="zh-CN" sz="2400" dirty="0" smtClean="0"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the identified </a:t>
            </a:r>
            <a:r>
              <a:rPr lang="en-US" altLang="zh-CN" sz="2400" dirty="0">
                <a:latin typeface="Constantia" panose="02030602050306030303" pitchFamily="18" charset="0"/>
              </a:rPr>
              <a:t>character strings (</a:t>
            </a:r>
            <a:r>
              <a:rPr lang="en-US" altLang="zh-CN" sz="2400" dirty="0" err="1">
                <a:latin typeface="Constantia" panose="02030602050306030303" pitchFamily="18" charset="0"/>
              </a:rPr>
              <a:t>Earham</a:t>
            </a:r>
            <a:r>
              <a:rPr lang="en-US" altLang="zh-CN" sz="2400" dirty="0">
                <a:latin typeface="Constantia" panose="02030602050306030303" pitchFamily="18" charset="0"/>
              </a:rPr>
              <a:t> </a:t>
            </a:r>
            <a:r>
              <a:rPr lang="en-US" altLang="zh-CN" sz="2400" dirty="0" err="1" smtClean="0">
                <a:latin typeface="Constantia" panose="02030602050306030303" pitchFamily="18" charset="0"/>
              </a:rPr>
              <a:t>encourag</a:t>
            </a:r>
            <a:r>
              <a:rPr lang="en-US" altLang="zh-CN" sz="2400" dirty="0" smtClean="0">
                <a:latin typeface="Constantia" panose="02030602050306030303" pitchFamily="18" charset="0"/>
              </a:rPr>
              <a:t>)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4541270" y="3152847"/>
            <a:ext cx="1115291" cy="6056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02864" y="4880267"/>
            <a:ext cx="698477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onstantia" panose="02030602050306030303" pitchFamily="18" charset="0"/>
              </a:rPr>
              <a:t>Useful in scenarios such as </a:t>
            </a:r>
            <a:r>
              <a:rPr lang="en-US" altLang="zh-CN" sz="24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automatic license plate recognition (ALPR)</a:t>
            </a:r>
            <a:r>
              <a:rPr lang="en-US" altLang="zh-CN" sz="2400" dirty="0">
                <a:solidFill>
                  <a:srgbClr val="C00000"/>
                </a:solidFill>
                <a:latin typeface="Constantia" panose="02030602050306030303" pitchFamily="18" charset="0"/>
              </a:rPr>
              <a:t>,</a:t>
            </a:r>
            <a:r>
              <a:rPr lang="en-US" altLang="zh-CN" sz="2400" dirty="0" smtClean="0">
                <a:latin typeface="Constantia" panose="02030602050306030303" pitchFamily="18" charset="0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optical character recognition (OCR</a:t>
            </a:r>
            <a:r>
              <a:rPr lang="en-US" altLang="zh-CN" sz="2400" dirty="0">
                <a:solidFill>
                  <a:srgbClr val="C00000"/>
                </a:solidFill>
                <a:latin typeface="Constantia" panose="02030602050306030303" pitchFamily="18" charset="0"/>
              </a:rPr>
              <a:t>), </a:t>
            </a:r>
            <a:r>
              <a:rPr lang="en-US" altLang="zh-CN" sz="2400" dirty="0" smtClean="0">
                <a:latin typeface="Constantia" panose="02030602050306030303" pitchFamily="18" charset="0"/>
              </a:rPr>
              <a:t>etc.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619180" y="1237149"/>
            <a:ext cx="5184576" cy="11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 smtClean="0">
                <a:solidFill>
                  <a:srgbClr val="0000CC"/>
                </a:solidFill>
              </a:rPr>
              <a:t>1) Character Recognition </a:t>
            </a:r>
            <a:br>
              <a:rPr lang="en-US" altLang="zh-CN" sz="2400" dirty="0" smtClean="0">
                <a:solidFill>
                  <a:srgbClr val="0000CC"/>
                </a:solidFill>
              </a:rPr>
            </a:br>
            <a:r>
              <a:rPr lang="en-US" altLang="zh-CN" sz="2400" dirty="0" smtClean="0">
                <a:solidFill>
                  <a:srgbClr val="0000CC"/>
                </a:solidFill>
              </a:rPr>
              <a:t>    [</a:t>
            </a:r>
            <a:r>
              <a:rPr lang="zh-CN" altLang="en-US" sz="2400" dirty="0" smtClean="0">
                <a:solidFill>
                  <a:srgbClr val="0000CC"/>
                </a:solidFill>
              </a:rPr>
              <a:t>字符识别</a:t>
            </a:r>
            <a:r>
              <a:rPr lang="en-US" altLang="zh-CN" sz="2400" dirty="0">
                <a:solidFill>
                  <a:srgbClr val="0000CC"/>
                </a:solidFill>
              </a:rPr>
              <a:t>]</a:t>
            </a:r>
            <a:endParaRPr lang="en-US" altLang="zh-CN" sz="2400" dirty="0" smtClean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 advTm="1206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 smtClean="0">
                <a:sym typeface="+mn-ea"/>
              </a:rPr>
              <a:t>Applications of PR (Cont.)</a:t>
            </a:r>
            <a:endParaRPr lang="zh-CN" alt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611560" y="1124744"/>
            <a:ext cx="518457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 smtClean="0">
                <a:solidFill>
                  <a:srgbClr val="0000CC"/>
                </a:solidFill>
              </a:rPr>
              <a:t>2) Speech Recognition </a:t>
            </a:r>
            <a:br>
              <a:rPr lang="en-US" altLang="zh-CN" sz="2400" dirty="0" smtClean="0">
                <a:solidFill>
                  <a:srgbClr val="0000CC"/>
                </a:solidFill>
              </a:rPr>
            </a:br>
            <a:r>
              <a:rPr lang="en-US" altLang="zh-CN" sz="2400" dirty="0" smtClean="0">
                <a:solidFill>
                  <a:srgbClr val="0000CC"/>
                </a:solidFill>
              </a:rPr>
              <a:t>     [</a:t>
            </a:r>
            <a:r>
              <a:rPr lang="zh-CN" altLang="en-US" sz="2400" dirty="0" smtClean="0">
                <a:solidFill>
                  <a:srgbClr val="0000CC"/>
                </a:solidFill>
              </a:rPr>
              <a:t>语音识别</a:t>
            </a:r>
            <a:r>
              <a:rPr lang="en-US" altLang="zh-CN" sz="2400" dirty="0" smtClean="0">
                <a:solidFill>
                  <a:srgbClr val="0000CC"/>
                </a:solidFill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3" y="2204864"/>
            <a:ext cx="3781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Input: </a:t>
            </a:r>
            <a:r>
              <a:rPr lang="en-US" altLang="zh-CN" sz="2400" dirty="0" smtClean="0">
                <a:latin typeface="Constantia" panose="02030602050306030303" pitchFamily="18" charset="0"/>
              </a:rPr>
              <a:t/>
            </a:r>
            <a:br>
              <a:rPr lang="en-US" altLang="zh-CN" sz="2400" dirty="0" smtClean="0"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acoustic signal </a:t>
            </a:r>
            <a:br>
              <a:rPr lang="en-US" altLang="zh-CN" sz="2400" dirty="0" smtClean="0"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(e.g. sound waves)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144" y="2948751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Output: </a:t>
            </a:r>
            <a:b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contents of the speech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4608837" y="3258328"/>
            <a:ext cx="1115291" cy="6056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3" y="3848599"/>
            <a:ext cx="3246062" cy="159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88024" y="4748951"/>
            <a:ext cx="388843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onstantia" panose="02030602050306030303" pitchFamily="18" charset="0"/>
              </a:rPr>
              <a:t>Useful in scenarios such as </a:t>
            </a:r>
            <a:r>
              <a:rPr lang="en-US" altLang="zh-CN" sz="24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speech-to-text (STT)</a:t>
            </a:r>
            <a:r>
              <a:rPr lang="en-US" altLang="zh-CN" sz="2400" dirty="0">
                <a:solidFill>
                  <a:srgbClr val="C00000"/>
                </a:solidFill>
                <a:latin typeface="Constantia" panose="02030602050306030303" pitchFamily="18" charset="0"/>
              </a:rPr>
              <a:t>,</a:t>
            </a:r>
            <a:r>
              <a:rPr lang="en-US" altLang="zh-CN" sz="2400" dirty="0" smtClean="0">
                <a:latin typeface="Constantia" panose="02030602050306030303" pitchFamily="18" charset="0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voice command &amp; control</a:t>
            </a:r>
            <a:r>
              <a:rPr lang="en-US" altLang="zh-CN" sz="2400" dirty="0">
                <a:solidFill>
                  <a:srgbClr val="C00000"/>
                </a:solidFill>
                <a:latin typeface="Constantia" panose="02030602050306030303" pitchFamily="18" charset="0"/>
              </a:rPr>
              <a:t>,</a:t>
            </a:r>
            <a:r>
              <a:rPr lang="en-US" altLang="zh-CN" sz="2400" dirty="0" smtClean="0">
                <a:latin typeface="Constantia" panose="02030602050306030303" pitchFamily="18" charset="0"/>
              </a:rPr>
              <a:t> etc.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 advTm="302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sym typeface="+mn-ea"/>
              </a:rPr>
              <a:t>Applications of PR (Cont.)</a:t>
            </a:r>
            <a:endParaRPr lang="zh-CN" alt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611560" y="1237655"/>
            <a:ext cx="5256584" cy="11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 smtClean="0">
                <a:solidFill>
                  <a:srgbClr val="0000CC"/>
                </a:solidFill>
              </a:rPr>
              <a:t>3) Fingerprint Recognition </a:t>
            </a:r>
            <a:br>
              <a:rPr lang="en-US" altLang="zh-CN" sz="2400" dirty="0" smtClean="0">
                <a:solidFill>
                  <a:srgbClr val="0000CC"/>
                </a:solidFill>
              </a:rPr>
            </a:br>
            <a:r>
              <a:rPr lang="en-US" altLang="zh-CN" sz="2400" dirty="0" smtClean="0">
                <a:solidFill>
                  <a:srgbClr val="0000CC"/>
                </a:solidFill>
              </a:rPr>
              <a:t>    [</a:t>
            </a:r>
            <a:r>
              <a:rPr lang="zh-CN" altLang="en-US" sz="2400" dirty="0" smtClean="0">
                <a:solidFill>
                  <a:srgbClr val="0000CC"/>
                </a:solidFill>
              </a:rPr>
              <a:t>指纹识别</a:t>
            </a:r>
            <a:r>
              <a:rPr lang="en-US" altLang="zh-CN" sz="2400" dirty="0" smtClean="0">
                <a:solidFill>
                  <a:srgbClr val="0000CC"/>
                </a:solidFill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2332269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Input: </a:t>
            </a:r>
            <a:r>
              <a:rPr lang="en-US" altLang="zh-CN" sz="2400" dirty="0" smtClean="0">
                <a:latin typeface="Constantia" panose="02030602050306030303" pitchFamily="18" charset="0"/>
              </a:rPr>
              <a:t/>
            </a:r>
            <a:br>
              <a:rPr lang="en-US" altLang="zh-CN" sz="2400" dirty="0" smtClean="0"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fingerprints of some person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144" y="3205423"/>
            <a:ext cx="3168352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Output: </a:t>
            </a:r>
            <a:b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the person’s identity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4211960" y="3457741"/>
            <a:ext cx="1475331" cy="6056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60569"/>
            <a:ext cx="1872208" cy="211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63888" y="4820959"/>
            <a:ext cx="403244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onstantia" panose="02030602050306030303" pitchFamily="18" charset="0"/>
              </a:rPr>
              <a:t>Useful in scenarios such as </a:t>
            </a:r>
            <a:r>
              <a:rPr lang="en-US" altLang="zh-CN" sz="2400" dirty="0">
                <a:solidFill>
                  <a:srgbClr val="C00000"/>
                </a:solidFill>
                <a:latin typeface="Constantia" panose="02030602050306030303" pitchFamily="18" charset="0"/>
              </a:rPr>
              <a:t>computerized</a:t>
            </a:r>
            <a:r>
              <a:rPr lang="en-US" altLang="zh-CN" sz="2400" dirty="0">
                <a:latin typeface="Constantia" panose="02030602050306030303" pitchFamily="18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onstantia" panose="02030602050306030303" pitchFamily="18" charset="0"/>
              </a:rPr>
              <a:t>access </a:t>
            </a:r>
            <a:r>
              <a:rPr lang="en-US" altLang="zh-CN" sz="24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control, criminal pursui</a:t>
            </a:r>
            <a:r>
              <a:rPr lang="en-US" altLang="zh-CN" sz="2400" dirty="0">
                <a:solidFill>
                  <a:srgbClr val="C00000"/>
                </a:solidFill>
                <a:latin typeface="Constantia" panose="02030602050306030303" pitchFamily="18" charset="0"/>
              </a:rPr>
              <a:t>t, </a:t>
            </a:r>
            <a:r>
              <a:rPr lang="en-US" altLang="zh-CN" sz="2400" dirty="0" smtClean="0">
                <a:latin typeface="Constantia" panose="02030602050306030303" pitchFamily="18" charset="0"/>
              </a:rPr>
              <a:t>etc.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 advTm="1292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sym typeface="+mn-ea"/>
              </a:rPr>
              <a:t>Applications of PR (Cont.)</a:t>
            </a:r>
            <a:endParaRPr lang="zh-CN" alt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611560" y="1151042"/>
            <a:ext cx="5184576" cy="11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 smtClean="0">
                <a:solidFill>
                  <a:srgbClr val="0000CC"/>
                </a:solidFill>
              </a:rPr>
              <a:t>4) Signature Identification </a:t>
            </a:r>
            <a:br>
              <a:rPr lang="en-US" altLang="zh-CN" sz="2400" dirty="0" smtClean="0">
                <a:solidFill>
                  <a:srgbClr val="0000CC"/>
                </a:solidFill>
              </a:rPr>
            </a:br>
            <a:r>
              <a:rPr lang="en-US" altLang="zh-CN" sz="2400" dirty="0" smtClean="0">
                <a:solidFill>
                  <a:srgbClr val="0000CC"/>
                </a:solidFill>
              </a:rPr>
              <a:t>     [</a:t>
            </a:r>
            <a:r>
              <a:rPr lang="zh-CN" altLang="en-US" sz="2400" dirty="0" smtClean="0">
                <a:solidFill>
                  <a:srgbClr val="0000CC"/>
                </a:solidFill>
              </a:rPr>
              <a:t>签名验证</a:t>
            </a:r>
            <a:r>
              <a:rPr lang="en-US" altLang="zh-CN" sz="2400" dirty="0">
                <a:solidFill>
                  <a:srgbClr val="0000CC"/>
                </a:solidFill>
              </a:rPr>
              <a:t>]</a:t>
            </a:r>
            <a:endParaRPr lang="en-US" altLang="zh-CN" sz="2400" dirty="0" smtClean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2262267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Input: </a:t>
            </a:r>
            <a:r>
              <a:rPr lang="en-US" altLang="zh-CN" sz="2400" dirty="0" smtClean="0">
                <a:latin typeface="Constantia" panose="02030602050306030303" pitchFamily="18" charset="0"/>
              </a:rPr>
              <a:t/>
            </a:r>
            <a:br>
              <a:rPr lang="en-US" altLang="zh-CN" sz="2400" dirty="0" smtClean="0"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signature of some person (sequence of dots)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144" y="3116159"/>
            <a:ext cx="327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Output: </a:t>
            </a:r>
            <a:b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the signatory’s identity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4572000" y="3387739"/>
            <a:ext cx="1115291" cy="6056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57" y="3918451"/>
            <a:ext cx="3055463" cy="17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83968" y="4720244"/>
            <a:ext cx="432048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onstantia" panose="02030602050306030303" pitchFamily="18" charset="0"/>
              </a:rPr>
              <a:t>Useful in scenarios such as </a:t>
            </a:r>
            <a:r>
              <a:rPr lang="en-US" altLang="zh-CN" sz="24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digital signature verification, credit card anti-fraud</a:t>
            </a:r>
            <a:r>
              <a:rPr lang="en-US" altLang="zh-CN" sz="2400" dirty="0">
                <a:solidFill>
                  <a:srgbClr val="C00000"/>
                </a:solidFill>
                <a:latin typeface="Constantia" panose="02030602050306030303" pitchFamily="18" charset="0"/>
              </a:rPr>
              <a:t>,</a:t>
            </a:r>
            <a:r>
              <a:rPr lang="en-US" altLang="zh-CN" sz="2400" dirty="0" smtClean="0">
                <a:latin typeface="Constantia" panose="02030602050306030303" pitchFamily="18" charset="0"/>
              </a:rPr>
              <a:t> etc.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 advTm="373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sym typeface="+mn-ea"/>
              </a:rPr>
              <a:t>Applications of PR (Cont.)</a:t>
            </a:r>
            <a:endParaRPr lang="zh-CN" alt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611560" y="1165647"/>
            <a:ext cx="3096344" cy="1183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solidFill>
                  <a:srgbClr val="0000CC"/>
                </a:solidFill>
              </a:rPr>
              <a:t>5</a:t>
            </a:r>
            <a:r>
              <a:rPr lang="en-US" altLang="zh-CN" sz="2400" dirty="0" smtClean="0">
                <a:solidFill>
                  <a:srgbClr val="0000CC"/>
                </a:solidFill>
              </a:rPr>
              <a:t>) Face Detection </a:t>
            </a:r>
            <a:br>
              <a:rPr lang="en-US" altLang="zh-CN" sz="2400" dirty="0" smtClean="0">
                <a:solidFill>
                  <a:srgbClr val="0000CC"/>
                </a:solidFill>
              </a:rPr>
            </a:br>
            <a:r>
              <a:rPr lang="en-US" altLang="zh-CN" sz="2400" dirty="0" smtClean="0">
                <a:solidFill>
                  <a:srgbClr val="0000CC"/>
                </a:solidFill>
              </a:rPr>
              <a:t>     [</a:t>
            </a:r>
            <a:r>
              <a:rPr lang="zh-CN" altLang="en-US" sz="2400" dirty="0" smtClean="0">
                <a:solidFill>
                  <a:srgbClr val="0000CC"/>
                </a:solidFill>
              </a:rPr>
              <a:t>人脸检测</a:t>
            </a:r>
            <a:r>
              <a:rPr lang="en-US" altLang="zh-CN" sz="2400" dirty="0" smtClean="0">
                <a:solidFill>
                  <a:srgbClr val="0000CC"/>
                </a:solidFill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2420888"/>
            <a:ext cx="2806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Input: </a:t>
            </a:r>
            <a:r>
              <a:rPr lang="en-US" altLang="zh-CN" sz="2400" dirty="0" smtClean="0">
                <a:latin typeface="Constantia" panose="02030602050306030303" pitchFamily="18" charset="0"/>
              </a:rPr>
              <a:t/>
            </a:r>
            <a:br>
              <a:rPr lang="en-US" altLang="zh-CN" sz="2400" dirty="0" smtClean="0"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images with several people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pic>
        <p:nvPicPr>
          <p:cNvPr id="19458" name="Picture 2" descr="C:\Users\zhangml\Desktop\fac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" y="3861048"/>
            <a:ext cx="278252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78052" y="2420888"/>
            <a:ext cx="3398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Output: </a:t>
            </a:r>
            <a:b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locations of the peoples’ faces in the image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981908" y="3558219"/>
            <a:ext cx="1115291" cy="6056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84377" y="1229851"/>
            <a:ext cx="565211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onstantia" panose="02030602050306030303" pitchFamily="18" charset="0"/>
              </a:rPr>
              <a:t>Useful in scenarios such as </a:t>
            </a:r>
            <a:r>
              <a:rPr lang="en-US" altLang="zh-CN" sz="2400" dirty="0">
                <a:solidFill>
                  <a:srgbClr val="C00000"/>
                </a:solidFill>
                <a:latin typeface="Constantia" panose="02030602050306030303" pitchFamily="18" charset="0"/>
              </a:rPr>
              <a:t>digital </a:t>
            </a:r>
            <a:r>
              <a:rPr lang="en-US" altLang="zh-CN" sz="24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camera capturing</a:t>
            </a:r>
            <a:r>
              <a:rPr lang="en-US" altLang="zh-CN" sz="2400" dirty="0" smtClean="0">
                <a:latin typeface="Constantia" panose="02030602050306030303" pitchFamily="18" charset="0"/>
              </a:rPr>
              <a:t>, </a:t>
            </a:r>
            <a:r>
              <a:rPr lang="en-US" altLang="zh-CN" sz="24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video surveillance,</a:t>
            </a:r>
            <a:r>
              <a:rPr lang="en-US" altLang="zh-CN" sz="2400" dirty="0" smtClean="0">
                <a:latin typeface="Constantia" panose="02030602050306030303" pitchFamily="18" charset="0"/>
              </a:rPr>
              <a:t> etc.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pic>
        <p:nvPicPr>
          <p:cNvPr id="8" name="Picture 2" descr="C:\Users\zhangml\Desktop\fac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536" y="3861056"/>
            <a:ext cx="278252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958667" y="3933056"/>
            <a:ext cx="50405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67121" y="3894744"/>
            <a:ext cx="504056" cy="561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08749" y="4085809"/>
            <a:ext cx="437010" cy="49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69538" y="4455527"/>
            <a:ext cx="620829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99006" y="4869160"/>
            <a:ext cx="50405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</p:spTree>
  </p:cSld>
  <p:clrMapOvr>
    <a:masterClrMapping/>
  </p:clrMapOvr>
  <p:transition advTm="1052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The Second Pattern</a:t>
            </a:r>
            <a:endParaRPr lang="zh-CN" altLang="en-US"/>
          </a:p>
        </p:txBody>
      </p:sp>
      <p:pic>
        <p:nvPicPr>
          <p:cNvPr id="13315" name="Picture 3" descr="C:\Users\zhangml\Desktop\Pattern Classification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77" y="1198592"/>
            <a:ext cx="3873292" cy="497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4544442" y="1157887"/>
            <a:ext cx="45349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</a:rPr>
              <a:t>Richard O. </a:t>
            </a:r>
            <a:r>
              <a:rPr lang="en-US" altLang="zh-CN" dirty="0" err="1">
                <a:latin typeface="Times New Roman" panose="02020603050405020304" pitchFamily="18" charset="0"/>
              </a:rPr>
              <a:t>Duda</a:t>
            </a:r>
            <a:r>
              <a:rPr lang="en-US" altLang="zh-CN" dirty="0" smtClean="0">
                <a:latin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</a:rPr>
              <a:t>P</a:t>
            </a:r>
            <a:r>
              <a:rPr lang="en-US" altLang="zh-CN" dirty="0" smtClean="0">
                <a:latin typeface="Times New Roman" panose="02020603050405020304" pitchFamily="18" charset="0"/>
              </a:rPr>
              <a:t>eter E. Hart, </a:t>
            </a:r>
            <a:r>
              <a:rPr lang="en-US" altLang="zh-CN" dirty="0">
                <a:latin typeface="Times New Roman" panose="02020603050405020304" pitchFamily="18" charset="0"/>
              </a:rPr>
              <a:t>David </a:t>
            </a:r>
            <a:r>
              <a:rPr lang="en-US" altLang="zh-CN" dirty="0" smtClean="0">
                <a:latin typeface="Times New Roman" panose="02020603050405020304" pitchFamily="18" charset="0"/>
              </a:rPr>
              <a:t>G. Stork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4522217" y="2107312"/>
            <a:ext cx="4464495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990033"/>
                </a:solidFill>
              </a:rPr>
              <a:t>Pattern Classification,</a:t>
            </a:r>
            <a:r>
              <a:rPr lang="en-US" altLang="zh-CN" dirty="0" smtClean="0">
                <a:solidFill>
                  <a:srgbClr val="990033"/>
                </a:solidFill>
              </a:rPr>
              <a:t> </a:t>
            </a:r>
            <a:br>
              <a:rPr lang="en-US" altLang="zh-CN" dirty="0" smtClean="0">
                <a:solidFill>
                  <a:srgbClr val="990033"/>
                </a:solidFill>
              </a:rPr>
            </a:br>
            <a:r>
              <a:rPr lang="en-US" altLang="zh-CN" b="1" dirty="0" smtClean="0">
                <a:solidFill>
                  <a:srgbClr val="006600"/>
                </a:solidFill>
              </a:rPr>
              <a:t>2nd edition</a:t>
            </a:r>
            <a:endParaRPr lang="en-US" altLang="zh-CN" b="1" dirty="0">
              <a:solidFill>
                <a:srgbClr val="006600"/>
              </a:solidFill>
            </a:endParaRPr>
          </a:p>
        </p:txBody>
      </p:sp>
      <p:sp>
        <p:nvSpPr>
          <p:cNvPr id="50" name="Text Box 6"/>
          <p:cNvSpPr txBox="1">
            <a:spLocks noChangeArrowheads="1"/>
          </p:cNvSpPr>
          <p:nvPr/>
        </p:nvSpPr>
        <p:spPr bwMode="auto">
          <a:xfrm>
            <a:off x="4522217" y="3214628"/>
            <a:ext cx="35993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latin typeface="Times New Roman" panose="02020603050405020304" pitchFamily="18" charset="0"/>
              </a:rPr>
              <a:t>John Wiley &amp; Sons, 2001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" name="Text Box 7"/>
          <p:cNvSpPr txBox="1">
            <a:spLocks noChangeArrowheads="1"/>
          </p:cNvSpPr>
          <p:nvPr/>
        </p:nvSpPr>
        <p:spPr bwMode="auto">
          <a:xfrm>
            <a:off x="4593655" y="4294509"/>
            <a:ext cx="3816994" cy="115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990033"/>
                </a:solidFill>
                <a:latin typeface="Times New Roman" panose="02020603050405020304" pitchFamily="18" charset="0"/>
              </a:rPr>
              <a:t>模式分类</a:t>
            </a:r>
            <a:r>
              <a:rPr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</a:rPr>
              <a:t/>
            </a:r>
            <a:br>
              <a:rPr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</a:rPr>
            </a:br>
            <a:r>
              <a:rPr lang="en-US" altLang="zh-CN" sz="2800" b="1" dirty="0" smtClean="0">
                <a:solidFill>
                  <a:srgbClr val="0068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 dirty="0" smtClean="0">
                <a:solidFill>
                  <a:srgbClr val="006800"/>
                </a:solidFill>
                <a:latin typeface="Times New Roman" panose="02020603050405020304" pitchFamily="18" charset="0"/>
              </a:rPr>
              <a:t>英文版</a:t>
            </a:r>
            <a:r>
              <a:rPr lang="zh-CN" altLang="zh-CN" sz="2800" b="1" dirty="0" smtClean="0">
                <a:solidFill>
                  <a:srgbClr val="006800"/>
                </a:solidFill>
                <a:latin typeface="Times New Roman" panose="02020603050405020304" pitchFamily="18" charset="0"/>
              </a:rPr>
              <a:t>·</a:t>
            </a:r>
            <a:r>
              <a:rPr lang="zh-CN" altLang="en-US" sz="2800" b="1" dirty="0" smtClean="0">
                <a:solidFill>
                  <a:srgbClr val="006800"/>
                </a:solidFill>
                <a:latin typeface="Times New Roman" panose="02020603050405020304" pitchFamily="18" charset="0"/>
              </a:rPr>
              <a:t>第</a:t>
            </a:r>
            <a:r>
              <a:rPr lang="en-US" altLang="zh-CN" sz="2800" b="1" dirty="0" smtClean="0">
                <a:solidFill>
                  <a:srgbClr val="0068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006800"/>
                </a:solidFill>
                <a:latin typeface="Times New Roman" panose="02020603050405020304" pitchFamily="18" charset="0"/>
              </a:rPr>
              <a:t>版</a:t>
            </a:r>
            <a:r>
              <a:rPr lang="en-US" altLang="zh-CN" sz="2800" b="1" dirty="0">
                <a:solidFill>
                  <a:srgbClr val="0068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62" name="Text Box 8"/>
          <p:cNvSpPr txBox="1">
            <a:spLocks noChangeArrowheads="1"/>
          </p:cNvSpPr>
          <p:nvPr/>
        </p:nvSpPr>
        <p:spPr bwMode="auto">
          <a:xfrm>
            <a:off x="4593655" y="5662900"/>
            <a:ext cx="345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latin typeface="Times New Roman" panose="02020603050405020304" pitchFamily="18" charset="0"/>
              </a:rPr>
              <a:t>机械工业出版社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</a:rPr>
              <a:t>2004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sym typeface="+mn-ea"/>
              </a:rPr>
              <a:t>Applications of PR (Cont.)</a:t>
            </a:r>
            <a:endParaRPr lang="zh-CN" alt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611560" y="1052736"/>
            <a:ext cx="518457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solidFill>
                  <a:srgbClr val="0000CC"/>
                </a:solidFill>
              </a:rPr>
              <a:t>6</a:t>
            </a:r>
            <a:r>
              <a:rPr lang="en-US" altLang="zh-CN" sz="2400" dirty="0" smtClean="0">
                <a:solidFill>
                  <a:srgbClr val="0000CC"/>
                </a:solidFill>
              </a:rPr>
              <a:t>) Text Categorization </a:t>
            </a:r>
            <a:r>
              <a:rPr lang="en-US" altLang="zh-CN" sz="2400" dirty="0">
                <a:solidFill>
                  <a:srgbClr val="0000CC"/>
                </a:solidFill>
              </a:rPr>
              <a:t/>
            </a:r>
            <a:br>
              <a:rPr lang="en-US" altLang="zh-CN" sz="2400" dirty="0">
                <a:solidFill>
                  <a:srgbClr val="0000CC"/>
                </a:solidFill>
              </a:rPr>
            </a:br>
            <a:r>
              <a:rPr lang="en-US" altLang="zh-CN" sz="2400" dirty="0" smtClean="0">
                <a:solidFill>
                  <a:srgbClr val="0000CC"/>
                </a:solidFill>
              </a:rPr>
              <a:t>     [</a:t>
            </a:r>
            <a:r>
              <a:rPr lang="zh-CN" altLang="en-US" sz="2400" dirty="0" smtClean="0">
                <a:solidFill>
                  <a:srgbClr val="0000CC"/>
                </a:solidFill>
              </a:rPr>
              <a:t>文档分类</a:t>
            </a:r>
            <a:r>
              <a:rPr lang="en-US" altLang="zh-CN" sz="2400" dirty="0">
                <a:solidFill>
                  <a:srgbClr val="0000CC"/>
                </a:solidFill>
              </a:rPr>
              <a:t>]</a:t>
            </a:r>
            <a:endParaRPr lang="en-US" altLang="zh-CN" sz="2400" dirty="0" smtClean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2125191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Input: </a:t>
            </a:r>
            <a:r>
              <a:rPr lang="en-US" altLang="zh-CN" sz="2400" dirty="0" smtClean="0">
                <a:latin typeface="Constantia" panose="02030602050306030303" pitchFamily="18" charset="0"/>
              </a:rPr>
              <a:t/>
            </a:r>
            <a:br>
              <a:rPr lang="en-US" altLang="zh-CN" sz="2400" dirty="0" smtClean="0"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document, web pages, etc.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8052" y="2787779"/>
            <a:ext cx="3470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Output: </a:t>
            </a:r>
            <a:b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category of the text, such as political, economic, military, sports, etc.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4032773" y="3262522"/>
            <a:ext cx="1115291" cy="6056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77319"/>
            <a:ext cx="2993885" cy="259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427984" y="4869160"/>
            <a:ext cx="41764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onstantia" panose="02030602050306030303" pitchFamily="18" charset="0"/>
              </a:rPr>
              <a:t>Useful in scenarios such as </a:t>
            </a:r>
            <a:r>
              <a:rPr lang="en-US" altLang="zh-CN" sz="24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information retrieval</a:t>
            </a:r>
            <a:r>
              <a:rPr lang="en-US" altLang="zh-CN" sz="2400" dirty="0" smtClean="0">
                <a:latin typeface="Constantia" panose="02030602050306030303" pitchFamily="18" charset="0"/>
              </a:rPr>
              <a:t>, </a:t>
            </a:r>
            <a:r>
              <a:rPr lang="en-US" altLang="zh-CN" sz="24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document organization,</a:t>
            </a:r>
            <a:r>
              <a:rPr lang="en-US" altLang="zh-CN" sz="2400" dirty="0" smtClean="0">
                <a:latin typeface="Constantia" panose="02030602050306030303" pitchFamily="18" charset="0"/>
              </a:rPr>
              <a:t> etc.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 advTm="401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sym typeface="+mn-ea"/>
              </a:rPr>
              <a:t>Applications of PR (Cont.)</a:t>
            </a:r>
            <a:endParaRPr lang="zh-CN" altLang="en-US" dirty="0"/>
          </a:p>
        </p:txBody>
      </p:sp>
      <p:pic>
        <p:nvPicPr>
          <p:cNvPr id="2458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310255"/>
            <a:ext cx="3518535" cy="2560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603940" y="1045116"/>
            <a:ext cx="518457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solidFill>
                  <a:srgbClr val="0000CC"/>
                </a:solidFill>
              </a:rPr>
              <a:t>7</a:t>
            </a:r>
            <a:r>
              <a:rPr lang="en-US" altLang="zh-CN" sz="2400" dirty="0" smtClean="0">
                <a:solidFill>
                  <a:srgbClr val="0000CC"/>
                </a:solidFill>
              </a:rPr>
              <a:t>) Financial Forecast</a:t>
            </a:r>
            <a:r>
              <a:rPr lang="en-US" altLang="zh-CN" sz="2400" dirty="0">
                <a:solidFill>
                  <a:srgbClr val="0000CC"/>
                </a:solidFill>
              </a:rPr>
              <a:t/>
            </a:r>
            <a:br>
              <a:rPr lang="en-US" altLang="zh-CN" sz="2400" dirty="0">
                <a:solidFill>
                  <a:srgbClr val="0000CC"/>
                </a:solidFill>
              </a:rPr>
            </a:br>
            <a:r>
              <a:rPr lang="en-US" altLang="zh-CN" sz="2400" dirty="0" smtClean="0">
                <a:solidFill>
                  <a:srgbClr val="0000CC"/>
                </a:solidFill>
              </a:rPr>
              <a:t>     [</a:t>
            </a:r>
            <a:r>
              <a:rPr lang="zh-CN" altLang="en-US" sz="2400" dirty="0" smtClean="0">
                <a:solidFill>
                  <a:srgbClr val="0000CC"/>
                </a:solidFill>
              </a:rPr>
              <a:t>财务预测</a:t>
            </a:r>
            <a:r>
              <a:rPr lang="en-US" altLang="zh-CN" sz="2400" dirty="0">
                <a:solidFill>
                  <a:srgbClr val="0000CC"/>
                </a:solidFill>
              </a:rPr>
              <a:t>]</a:t>
            </a:r>
            <a:endParaRPr lang="en-US" altLang="zh-CN" sz="2400" dirty="0" smtClean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0575" y="2125345"/>
            <a:ext cx="41255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Input: </a:t>
            </a:r>
            <a:r>
              <a:rPr lang="en-US" altLang="zh-CN" sz="2400" dirty="0" smtClean="0">
                <a:latin typeface="Constantia" panose="02030602050306030303" pitchFamily="18" charset="0"/>
              </a:rPr>
              <a:t/>
            </a:r>
            <a:br>
              <a:rPr lang="en-US" altLang="zh-CN" sz="2400" dirty="0" smtClean="0"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stock price time series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1492" y="3744724"/>
            <a:ext cx="347041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Output: </a:t>
            </a:r>
            <a:b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</a:br>
            <a:r>
              <a:rPr lang="en-US" altLang="zh-CN" sz="2400" dirty="0" smtClean="0">
                <a:latin typeface="Constantia" panose="02030602050306030303" pitchFamily="18" charset="0"/>
              </a:rPr>
              <a:t>Bull market?</a:t>
            </a:r>
          </a:p>
          <a:p>
            <a:r>
              <a:rPr lang="en-US" altLang="zh-CN" sz="2400" dirty="0" smtClean="0">
                <a:latin typeface="Constantia" panose="02030602050306030303" pitchFamily="18" charset="0"/>
              </a:rPr>
              <a:t>Bear market?</a:t>
            </a:r>
          </a:p>
        </p:txBody>
      </p:sp>
      <p:sp>
        <p:nvSpPr>
          <p:cNvPr id="13" name="右箭头 12"/>
          <p:cNvSpPr/>
          <p:nvPr/>
        </p:nvSpPr>
        <p:spPr>
          <a:xfrm>
            <a:off x="4673488" y="4138187"/>
            <a:ext cx="1115291" cy="6056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</p:spTree>
  </p:cSld>
  <p:clrMapOvr>
    <a:masterClrMapping/>
  </p:clrMapOvr>
  <p:transition advTm="63407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>
                <a:sym typeface="+mn-ea"/>
              </a:rPr>
              <a:t>Applications of PR </a:t>
            </a:r>
            <a:r>
              <a:rPr lang="en-US" altLang="zh-CN" dirty="0" smtClean="0">
                <a:sym typeface="+mn-ea"/>
              </a:rPr>
              <a:t>- More</a:t>
            </a:r>
            <a:endParaRPr lang="zh-CN" altLang="en-US" dirty="0"/>
          </a:p>
        </p:txBody>
      </p:sp>
      <p:graphicFrame>
        <p:nvGraphicFramePr>
          <p:cNvPr id="5" name="Group 4"/>
          <p:cNvGraphicFramePr/>
          <p:nvPr>
            <p:custDataLst>
              <p:tags r:id="rId1"/>
            </p:custDataLst>
          </p:nvPr>
        </p:nvGraphicFramePr>
        <p:xfrm>
          <a:off x="928688" y="928688"/>
          <a:ext cx="7772400" cy="5583238"/>
        </p:xfrm>
        <a:graphic>
          <a:graphicData uri="http://schemas.openxmlformats.org/drawingml/2006/table">
            <a:tbl>
              <a:tblPr/>
              <a:tblGrid>
                <a:gridCol w="245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Non-destructive testing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Ultrasound, eddy current, acoustic emission waveforms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Presence/absence of flaw, type of flaw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Detection and diagnosis of disease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ECG, EEG waveforms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Types of cardiac conditions, classes of brain conditions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Natural resource identification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Multispectral images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Terrain forms, vegetation cover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Aerial reconnaissance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Visual, infrared, radar images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Tanks, airfields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 recognition (page readers, zip code, license plate)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Optical scanned image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Alphanumeric characters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Identification and counting of cells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Slides of blood samples, micro-sections of tissues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Type of cells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Inspection (PC boards, IC masks, textiles)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Scanned image (visible, infrared)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Acceptable/unacceptable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Manufacturing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3-D images (structured light, laser, stereo)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Identify objects, pose, assembly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Web search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Key words specified by a user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Text relevant to the user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620688"/>
            <a:ext cx="9144000" cy="762000"/>
          </a:xfrm>
        </p:spPr>
        <p:txBody>
          <a:bodyPr/>
          <a:lstStyle/>
          <a:p>
            <a:r>
              <a:rPr lang="en-US" altLang="zh-CN" dirty="0"/>
              <a:t>Best pattern recognition system</a:t>
            </a:r>
            <a:endParaRPr lang="zh-CN" altLang="en-US" dirty="0"/>
          </a:p>
        </p:txBody>
      </p:sp>
      <p:pic>
        <p:nvPicPr>
          <p:cNvPr id="4" name="Picture 4" descr="brain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08920"/>
            <a:ext cx="4464496" cy="33483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843808" y="1710645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Human Brain</a:t>
            </a:r>
            <a:r>
              <a:rPr lang="zh-CN" altLang="en-US" sz="36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15720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Why need pattern recognition? </a:t>
            </a:r>
            <a:endParaRPr lang="zh-CN" altLang="en-US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444690" y="1124744"/>
            <a:ext cx="8303774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dirty="0" smtClean="0"/>
              <a:t>For </a:t>
            </a:r>
            <a:r>
              <a:rPr lang="en-US" altLang="zh-CN" dirty="0" smtClean="0">
                <a:solidFill>
                  <a:srgbClr val="C00000"/>
                </a:solidFill>
              </a:rPr>
              <a:t>humans</a:t>
            </a:r>
            <a:r>
              <a:rPr lang="en-US" altLang="zh-CN" dirty="0" smtClean="0"/>
              <a:t>, pattern recognition is </a:t>
            </a:r>
            <a:r>
              <a:rPr lang="en-US" altLang="zh-CN" dirty="0" smtClean="0">
                <a:solidFill>
                  <a:srgbClr val="C00000"/>
                </a:solidFill>
              </a:rPr>
              <a:t>natural &amp; easy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755576" y="1772816"/>
            <a:ext cx="2304256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a face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3491880" y="1772816"/>
            <a:ext cx="3677072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spoken words</a:t>
            </a: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1149288" y="2348880"/>
            <a:ext cx="3998776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handwritten characters</a:t>
            </a: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5436096" y="2332738"/>
            <a:ext cx="309634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items by feel</a:t>
            </a: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55576" y="2942999"/>
            <a:ext cx="5904656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decide whether an apple is ripe by its smell</a:t>
            </a:r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6876256" y="2947522"/>
            <a:ext cx="115212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395536" y="3573016"/>
            <a:ext cx="8303774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dirty="0" smtClean="0"/>
              <a:t>For </a:t>
            </a:r>
            <a:r>
              <a:rPr lang="en-US" altLang="zh-CN" dirty="0" smtClean="0">
                <a:solidFill>
                  <a:srgbClr val="C00000"/>
                </a:solidFill>
              </a:rPr>
              <a:t>computers</a:t>
            </a:r>
            <a:r>
              <a:rPr lang="en-US" altLang="zh-CN" dirty="0" smtClean="0"/>
              <a:t>, pattern recognition is </a:t>
            </a:r>
            <a:r>
              <a:rPr lang="en-US" altLang="zh-CN" dirty="0" smtClean="0">
                <a:solidFill>
                  <a:srgbClr val="C00000"/>
                </a:solidFill>
              </a:rPr>
              <a:t>never easy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27584" y="4437112"/>
            <a:ext cx="7416824" cy="1621343"/>
            <a:chOff x="683568" y="4347101"/>
            <a:chExt cx="7416824" cy="1621343"/>
          </a:xfrm>
        </p:grpSpPr>
        <p:sp>
          <p:nvSpPr>
            <p:cNvPr id="13" name="TextBox 11"/>
            <p:cNvSpPr txBox="1"/>
            <p:nvPr/>
          </p:nvSpPr>
          <p:spPr>
            <a:xfrm>
              <a:off x="683568" y="4347101"/>
              <a:ext cx="74168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Comic Sans MS" panose="030F0702030302020204" pitchFamily="66" charset="0"/>
                </a:rPr>
                <a:t>All in all, pattern recognition is </a:t>
              </a:r>
              <a:r>
                <a:rPr lang="en-US" altLang="zh-CN" sz="28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important, useful, attractive, but rather challenging</a:t>
              </a:r>
              <a:endParaRPr lang="zh-CN" altLang="en-US" sz="2800" dirty="0" smtClean="0">
                <a:solidFill>
                  <a:srgbClr val="0000CC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15958" y="5445224"/>
              <a:ext cx="5104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FF0000"/>
                  </a:solidFill>
                  <a:latin typeface="Comic Sans MS" panose="030F0702030302020204" pitchFamily="66" charset="0"/>
                </a:rPr>
                <a:t>Challenges 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Comic Sans MS" panose="030F0702030302020204" pitchFamily="66" charset="0"/>
                  <a:sym typeface="Wingdings" panose="05000000000000000000" pitchFamily="2" charset="2"/>
                </a:rPr>
                <a:t> Opportunities</a:t>
              </a:r>
              <a:endParaRPr lang="zh-CN" altLang="en-US" sz="2800" dirty="0" smtClean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 smtClean="0">
                <a:sym typeface="+mn-ea"/>
              </a:rPr>
              <a:t>Basic Concepts</a:t>
            </a:r>
            <a:endParaRPr lang="zh-CN" alt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499460" y="943745"/>
            <a:ext cx="2416356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 smtClean="0">
                <a:solidFill>
                  <a:srgbClr val="0000CC"/>
                </a:solidFill>
              </a:rPr>
              <a:t>Model (</a:t>
            </a:r>
            <a:r>
              <a:rPr lang="zh-CN" altLang="en-US" sz="2800" dirty="0" smtClean="0">
                <a:solidFill>
                  <a:srgbClr val="0000CC"/>
                </a:solidFill>
              </a:rPr>
              <a:t>模型</a:t>
            </a:r>
            <a:r>
              <a:rPr lang="en-US" altLang="zh-CN" sz="2800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1115616" y="1471793"/>
            <a:ext cx="7416824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 smtClean="0"/>
              <a:t>Descriptions which are typically mathematical in form</a:t>
            </a:r>
            <a:br>
              <a:rPr lang="en-US" altLang="zh-CN" sz="2400" dirty="0" smtClean="0"/>
            </a:br>
            <a:r>
              <a:rPr lang="en-US" altLang="zh-CN" sz="2400" dirty="0" smtClean="0"/>
              <a:t>[</a:t>
            </a:r>
            <a:r>
              <a:rPr lang="zh-CN" altLang="en-US" sz="2400" dirty="0" smtClean="0"/>
              <a:t>以数学形式表达的性质</a:t>
            </a:r>
            <a:r>
              <a:rPr lang="en-US" altLang="zh-CN" sz="2400" dirty="0" smtClean="0"/>
              <a:t>]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490122" y="2852936"/>
            <a:ext cx="2416356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 smtClean="0">
                <a:solidFill>
                  <a:srgbClr val="0000CC"/>
                </a:solidFill>
              </a:rPr>
              <a:t>Sample (</a:t>
            </a:r>
            <a:r>
              <a:rPr lang="zh-CN" altLang="en-US" sz="2800" dirty="0">
                <a:solidFill>
                  <a:srgbClr val="0000CC"/>
                </a:solidFill>
              </a:rPr>
              <a:t>样本</a:t>
            </a:r>
            <a:r>
              <a:rPr lang="en-US" altLang="zh-CN" sz="2800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1106278" y="3380984"/>
            <a:ext cx="7704856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lnSpc>
                <a:spcPct val="120000"/>
              </a:lnSpc>
              <a:buClr>
                <a:schemeClr val="accent1"/>
              </a:buClr>
              <a:buSzPct val="65000"/>
              <a:buNone/>
            </a:pPr>
            <a:r>
              <a:rPr lang="en-US" altLang="zh-CN" sz="2400" dirty="0" smtClean="0"/>
              <a:t>Representatives of the patterns we want to classify</a:t>
            </a:r>
            <a:br>
              <a:rPr lang="en-US" altLang="zh-CN" sz="2400" dirty="0" smtClean="0"/>
            </a:br>
            <a:r>
              <a:rPr lang="en-US" altLang="zh-CN" sz="2400" dirty="0" smtClean="0"/>
              <a:t>[</a:t>
            </a:r>
            <a:r>
              <a:rPr lang="zh-CN" altLang="en-US" sz="2400" dirty="0" smtClean="0"/>
              <a:t>分类</a:t>
            </a:r>
            <a:r>
              <a:rPr lang="zh-CN" altLang="en-US" sz="2400" dirty="0"/>
              <a:t>的基本对象，模式的</a:t>
            </a:r>
            <a:r>
              <a:rPr lang="zh-CN" altLang="en-US" sz="2400" dirty="0" smtClean="0"/>
              <a:t>实例</a:t>
            </a:r>
            <a:r>
              <a:rPr lang="en-US" altLang="zh-CN" sz="2400" dirty="0"/>
              <a:t>]</a:t>
            </a: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490122" y="4725144"/>
            <a:ext cx="3721838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 smtClean="0">
                <a:solidFill>
                  <a:srgbClr val="0000CC"/>
                </a:solidFill>
              </a:rPr>
              <a:t>Training Set (</a:t>
            </a:r>
            <a:r>
              <a:rPr lang="zh-CN" altLang="en-US" sz="2800" dirty="0" smtClean="0">
                <a:solidFill>
                  <a:srgbClr val="0000CC"/>
                </a:solidFill>
              </a:rPr>
              <a:t>训练集</a:t>
            </a:r>
            <a:r>
              <a:rPr lang="en-US" altLang="zh-CN" sz="2800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1106278" y="5301208"/>
            <a:ext cx="7704856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lnSpc>
                <a:spcPct val="120000"/>
              </a:lnSpc>
              <a:buClr>
                <a:schemeClr val="accent1"/>
              </a:buClr>
              <a:buSzPct val="65000"/>
              <a:buNone/>
            </a:pPr>
            <a:r>
              <a:rPr lang="en-US" altLang="zh-CN" sz="2400" dirty="0" smtClean="0"/>
              <a:t>A set of samples used to train classifiers </a:t>
            </a:r>
            <a:br>
              <a:rPr lang="en-US" altLang="zh-CN" sz="2400" dirty="0" smtClean="0"/>
            </a:br>
            <a:r>
              <a:rPr lang="en-US" altLang="zh-CN" sz="2400" dirty="0" smtClean="0"/>
              <a:t>[</a:t>
            </a:r>
            <a:r>
              <a:rPr lang="zh-CN" altLang="en-US" sz="2400" dirty="0" smtClean="0"/>
              <a:t>用于训练分类器的样本集合</a:t>
            </a:r>
            <a:r>
              <a:rPr lang="en-US" altLang="zh-CN" sz="2400" dirty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0244" y="2391271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 image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matrix; sound waves frequency vector</a:t>
            </a:r>
            <a:endParaRPr lang="zh-CN" altLang="en-US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4977" y="4293096"/>
            <a:ext cx="59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 fingerprint of a suspect; ECG of a patient</a:t>
            </a:r>
            <a:endParaRPr lang="zh-CN" altLang="en-US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66454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 smtClean="0">
                <a:sym typeface="+mn-ea"/>
              </a:rPr>
              <a:t>Basic Concepts (Cont.)</a:t>
            </a:r>
            <a:endParaRPr lang="zh-CN" alt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490122" y="1124744"/>
            <a:ext cx="3721838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 smtClean="0">
                <a:solidFill>
                  <a:srgbClr val="0000CC"/>
                </a:solidFill>
              </a:rPr>
              <a:t>Test Set (</a:t>
            </a:r>
            <a:r>
              <a:rPr lang="zh-CN" altLang="en-US" sz="2800" dirty="0">
                <a:solidFill>
                  <a:srgbClr val="0000CC"/>
                </a:solidFill>
              </a:rPr>
              <a:t>测试</a:t>
            </a:r>
            <a:r>
              <a:rPr lang="zh-CN" altLang="en-US" sz="2800" dirty="0" smtClean="0">
                <a:solidFill>
                  <a:srgbClr val="0000CC"/>
                </a:solidFill>
              </a:rPr>
              <a:t>集</a:t>
            </a:r>
            <a:r>
              <a:rPr lang="en-US" altLang="zh-CN" sz="2800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1106278" y="1700808"/>
            <a:ext cx="7704856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lnSpc>
                <a:spcPct val="120000"/>
              </a:lnSpc>
              <a:buClr>
                <a:schemeClr val="accent1"/>
              </a:buClr>
              <a:buSzPct val="65000"/>
              <a:buNone/>
            </a:pPr>
            <a:r>
              <a:rPr lang="en-US" altLang="zh-CN" sz="2400" dirty="0" smtClean="0"/>
              <a:t>A set of samples to be classified, </a:t>
            </a:r>
            <a:r>
              <a:rPr lang="en-US" altLang="zh-CN" sz="2400" dirty="0" smtClean="0">
                <a:solidFill>
                  <a:srgbClr val="FF0000"/>
                </a:solidFill>
              </a:rPr>
              <a:t>usually being mutually exclusive to training set</a:t>
            </a: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>[</a:t>
            </a:r>
            <a:r>
              <a:rPr lang="zh-CN" altLang="en-US" sz="2400" dirty="0" smtClean="0"/>
              <a:t>用于</a:t>
            </a:r>
            <a:r>
              <a:rPr lang="zh-CN" altLang="en-US" sz="2400" dirty="0"/>
              <a:t>测试分类器的</a:t>
            </a:r>
            <a:r>
              <a:rPr lang="zh-CN" altLang="en-US" sz="2400" dirty="0" smtClean="0"/>
              <a:t>样本集合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通常与训练集无交集</a:t>
            </a:r>
            <a:r>
              <a:rPr lang="en-US" altLang="zh-CN" sz="2400" dirty="0"/>
              <a:t>]</a:t>
            </a:r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90122" y="3789040"/>
            <a:ext cx="3721838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 smtClean="0">
                <a:solidFill>
                  <a:srgbClr val="0000CC"/>
                </a:solidFill>
              </a:rPr>
              <a:t>Feature (</a:t>
            </a:r>
            <a:r>
              <a:rPr lang="zh-CN" altLang="en-US" sz="2800" dirty="0" smtClean="0">
                <a:solidFill>
                  <a:srgbClr val="0000CC"/>
                </a:solidFill>
              </a:rPr>
              <a:t>特征</a:t>
            </a:r>
            <a:r>
              <a:rPr lang="en-US" altLang="zh-CN" sz="2800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1106278" y="4365104"/>
            <a:ext cx="742616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lnSpc>
                <a:spcPct val="120000"/>
              </a:lnSpc>
              <a:buClr>
                <a:schemeClr val="accent1"/>
              </a:buClr>
              <a:buSzPct val="65000"/>
              <a:buNone/>
            </a:pPr>
            <a:r>
              <a:rPr lang="en-US" altLang="zh-CN" sz="2400" dirty="0" smtClean="0"/>
              <a:t>Attributes which characterize properties of the samples</a:t>
            </a:r>
            <a:br>
              <a:rPr lang="en-US" altLang="zh-CN" sz="2400" dirty="0" smtClean="0"/>
            </a:br>
            <a:r>
              <a:rPr lang="en-US" altLang="zh-CN" sz="2400" dirty="0" smtClean="0"/>
              <a:t>[</a:t>
            </a:r>
            <a:r>
              <a:rPr lang="zh-CN" altLang="en-US" sz="2400" dirty="0" smtClean="0"/>
              <a:t>用于刻画样本性质的属性</a:t>
            </a:r>
            <a:r>
              <a:rPr lang="en-US" altLang="zh-CN" sz="2400" dirty="0"/>
              <a:t>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63688" y="5334307"/>
            <a:ext cx="705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 to characterize a person, we may use features such as height, weight, age, salary, occupation, etc.</a:t>
            </a:r>
            <a:endParaRPr lang="zh-CN" altLang="en-US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8152" y="3140968"/>
            <a:ext cx="7668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“Training set” vs. “Test set”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 “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Homeworks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” vs. “Exams”</a:t>
            </a:r>
            <a:endParaRPr lang="zh-CN" altLang="en-US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87657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Basic Concepts (Cont.)</a:t>
            </a:r>
            <a:endParaRPr lang="zh-CN" altLang="en-US"/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90122" y="1268254"/>
            <a:ext cx="5810070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 smtClean="0">
                <a:solidFill>
                  <a:srgbClr val="0000CC"/>
                </a:solidFill>
              </a:rPr>
              <a:t>Feature Vector (</a:t>
            </a:r>
            <a:r>
              <a:rPr lang="zh-CN" altLang="en-US" sz="2800" dirty="0" smtClean="0">
                <a:solidFill>
                  <a:srgbClr val="0000CC"/>
                </a:solidFill>
              </a:rPr>
              <a:t>特征向量</a:t>
            </a:r>
            <a:r>
              <a:rPr lang="en-US" altLang="zh-CN" sz="2800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899592" y="1844318"/>
            <a:ext cx="820891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lnSpc>
                <a:spcPct val="120000"/>
              </a:lnSpc>
              <a:buClr>
                <a:schemeClr val="accent1"/>
              </a:buClr>
              <a:buSzPct val="65000"/>
              <a:buNone/>
            </a:pPr>
            <a:r>
              <a:rPr lang="en-US" altLang="zh-CN" sz="2400" dirty="0" smtClean="0"/>
              <a:t>Vector formed by a group of features, usually in column form</a:t>
            </a:r>
            <a:br>
              <a:rPr lang="en-US" altLang="zh-CN" sz="2400" dirty="0" smtClean="0"/>
            </a:br>
            <a:r>
              <a:rPr lang="en-US" altLang="zh-CN" sz="2400" dirty="0" smtClean="0"/>
              <a:t>[</a:t>
            </a:r>
            <a:r>
              <a:rPr lang="zh-CN" altLang="en-US" sz="2400" dirty="0" smtClean="0"/>
              <a:t>由一组特征组成的向量，通常表示为列向量</a:t>
            </a:r>
            <a:r>
              <a:rPr lang="en-US" altLang="zh-CN" sz="2400" dirty="0"/>
              <a:t>]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446877" y="3368680"/>
          <a:ext cx="1230312" cy="153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2" name="Formula" r:id="rId3" imgW="4657725" imgH="5810250" progId="Equation.Ribbit">
                  <p:embed/>
                </p:oleObj>
              </mc:Choice>
              <mc:Fallback>
                <p:oleObj name="Formula" r:id="rId3" imgW="4657725" imgH="5810250" progId="Equation.Ribbit">
                  <p:embed/>
                  <p:pic>
                    <p:nvPicPr>
                      <p:cNvPr id="0" name="图片 97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6877" y="3368680"/>
                        <a:ext cx="1230312" cy="153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组合 29"/>
          <p:cNvGrpSpPr/>
          <p:nvPr/>
        </p:nvGrpSpPr>
        <p:grpSpPr>
          <a:xfrm>
            <a:off x="395536" y="4001188"/>
            <a:ext cx="1800200" cy="1659554"/>
            <a:chOff x="575556" y="4277532"/>
            <a:chExt cx="1800200" cy="1659554"/>
          </a:xfrm>
        </p:grpSpPr>
        <p:cxnSp>
          <p:nvCxnSpPr>
            <p:cNvPr id="9" name="直接箭头连接符 8"/>
            <p:cNvCxnSpPr>
              <a:endCxn id="14" idx="0"/>
            </p:cNvCxnSpPr>
            <p:nvPr/>
          </p:nvCxnSpPr>
          <p:spPr>
            <a:xfrm flipH="1">
              <a:off x="1475656" y="4586320"/>
              <a:ext cx="251704" cy="642880"/>
            </a:xfrm>
            <a:prstGeom prst="straightConnector1">
              <a:avLst/>
            </a:prstGeom>
            <a:ln w="28575">
              <a:solidFill>
                <a:srgbClr val="0000CC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75556" y="5229200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Constantia" panose="02030602050306030303" pitchFamily="18" charset="0"/>
                  <a:cs typeface="Consolas" panose="020B0609020204030204" pitchFamily="49" charset="0"/>
                </a:rPr>
                <a:t>feature vector (in </a:t>
              </a:r>
              <a:r>
                <a:rPr lang="en-US" altLang="zh-CN" sz="2000" b="1" dirty="0" smtClean="0">
                  <a:solidFill>
                    <a:srgbClr val="0000CC"/>
                  </a:solidFill>
                  <a:latin typeface="Constantia" panose="02030602050306030303" pitchFamily="18" charset="0"/>
                  <a:cs typeface="Consolas" panose="020B0609020204030204" pitchFamily="49" charset="0"/>
                </a:rPr>
                <a:t>boldface</a:t>
              </a:r>
              <a:r>
                <a:rPr lang="en-US" altLang="zh-CN" sz="2000" dirty="0" smtClean="0">
                  <a:latin typeface="Constantia" panose="02030602050306030303" pitchFamily="18" charset="0"/>
                  <a:cs typeface="Consolas" panose="020B0609020204030204" pitchFamily="49" charset="0"/>
                </a:rPr>
                <a:t>)</a:t>
              </a:r>
              <a:endParaRPr lang="zh-CN" altLang="en-US" sz="2000" dirty="0" smtClean="0">
                <a:latin typeface="Constantia" panose="02030602050306030303" pitchFamily="18" charset="0"/>
                <a:cs typeface="Consolas" panose="020B0609020204030204" pitchFamily="49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581531" y="4277532"/>
              <a:ext cx="291657" cy="307313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216826" y="3602090"/>
            <a:ext cx="3111258" cy="707886"/>
            <a:chOff x="2396846" y="3878434"/>
            <a:chExt cx="3111258" cy="707886"/>
          </a:xfrm>
        </p:grpSpPr>
        <p:cxnSp>
          <p:nvCxnSpPr>
            <p:cNvPr id="16" name="直接箭头连接符 15"/>
            <p:cNvCxnSpPr/>
            <p:nvPr/>
          </p:nvCxnSpPr>
          <p:spPr>
            <a:xfrm>
              <a:off x="2688503" y="4180796"/>
              <a:ext cx="587353" cy="0"/>
            </a:xfrm>
            <a:prstGeom prst="straightConnector1">
              <a:avLst/>
            </a:prstGeom>
            <a:ln w="28575">
              <a:solidFill>
                <a:srgbClr val="0000CC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280944" y="3878434"/>
              <a:ext cx="22271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Constantia" panose="02030602050306030303" pitchFamily="18" charset="0"/>
                  <a:cs typeface="Consolas" panose="020B0609020204030204" pitchFamily="49" charset="0"/>
                </a:rPr>
                <a:t>vector</a:t>
              </a:r>
              <a:r>
                <a:rPr lang="en-US" altLang="zh-CN" sz="2000" b="1" dirty="0" smtClean="0">
                  <a:solidFill>
                    <a:srgbClr val="0000CC"/>
                  </a:solidFill>
                  <a:latin typeface="Constantia" panose="02030602050306030303" pitchFamily="18" charset="0"/>
                  <a:cs typeface="Consolas" panose="020B0609020204030204" pitchFamily="49" charset="0"/>
                </a:rPr>
                <a:t> </a:t>
              </a:r>
              <a:r>
                <a:rPr lang="en-US" altLang="zh-CN" sz="2000" dirty="0" smtClean="0">
                  <a:latin typeface="Constantia" panose="02030602050306030303" pitchFamily="18" charset="0"/>
                  <a:cs typeface="Consolas" panose="020B0609020204030204" pitchFamily="49" charset="0"/>
                </a:rPr>
                <a:t>component (in </a:t>
              </a:r>
              <a:r>
                <a:rPr lang="en-US" altLang="zh-CN" sz="2000" i="1" dirty="0" smtClean="0">
                  <a:solidFill>
                    <a:srgbClr val="0000CC"/>
                  </a:solidFill>
                  <a:latin typeface="Constantia" panose="02030602050306030303" pitchFamily="18" charset="0"/>
                  <a:cs typeface="Consolas" panose="020B0609020204030204" pitchFamily="49" charset="0"/>
                </a:rPr>
                <a:t>italic</a:t>
              </a:r>
              <a:r>
                <a:rPr lang="en-US" altLang="zh-CN" sz="2000" dirty="0" smtClean="0">
                  <a:latin typeface="Constantia" panose="02030602050306030303" pitchFamily="18" charset="0"/>
                  <a:cs typeface="Consolas" panose="020B0609020204030204" pitchFamily="49" charset="0"/>
                </a:rPr>
                <a:t>)</a:t>
              </a:r>
              <a:endParaRPr lang="zh-CN" altLang="en-US" sz="2000" dirty="0">
                <a:latin typeface="Constantia" panose="02030602050306030303" pitchFamily="18" charset="0"/>
                <a:cs typeface="Consolas" panose="020B0609020204030204" pitchFamily="49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396846" y="4027139"/>
              <a:ext cx="291657" cy="307313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383421" y="4642247"/>
            <a:ext cx="2872655" cy="1306527"/>
            <a:chOff x="2563441" y="4918591"/>
            <a:chExt cx="2872655" cy="1306527"/>
          </a:xfrm>
        </p:grpSpPr>
        <p:sp>
          <p:nvSpPr>
            <p:cNvPr id="27" name="矩形 26"/>
            <p:cNvSpPr/>
            <p:nvPr/>
          </p:nvSpPr>
          <p:spPr>
            <a:xfrm>
              <a:off x="2563441" y="4918591"/>
              <a:ext cx="136351" cy="288031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2178" y="5517232"/>
              <a:ext cx="24539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Constantia" panose="02030602050306030303" pitchFamily="18" charset="0"/>
                  <a:cs typeface="Consolas" panose="020B0609020204030204" pitchFamily="49" charset="0"/>
                </a:rPr>
                <a:t>dimensionality (number of features)</a:t>
              </a:r>
              <a:endParaRPr lang="zh-CN" altLang="en-US" sz="2000" dirty="0" smtClean="0">
                <a:latin typeface="Constantia" panose="02030602050306030303" pitchFamily="18" charset="0"/>
                <a:cs typeface="Consolas" panose="020B0609020204030204" pitchFamily="49" charset="0"/>
              </a:endParaRPr>
            </a:p>
          </p:txBody>
        </p:sp>
        <p:cxnSp>
          <p:nvCxnSpPr>
            <p:cNvPr id="35" name="直接箭头连接符 34"/>
            <p:cNvCxnSpPr>
              <a:stCxn id="27" idx="3"/>
            </p:cNvCxnSpPr>
            <p:nvPr/>
          </p:nvCxnSpPr>
          <p:spPr>
            <a:xfrm>
              <a:off x="2699792" y="5062607"/>
              <a:ext cx="432048" cy="520536"/>
            </a:xfrm>
            <a:prstGeom prst="straightConnector1">
              <a:avLst/>
            </a:prstGeom>
            <a:ln w="28575">
              <a:solidFill>
                <a:srgbClr val="0000CC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5904148" y="3140624"/>
            <a:ext cx="2402934" cy="2676328"/>
            <a:chOff x="6084168" y="3416968"/>
            <a:chExt cx="2402934" cy="2676328"/>
          </a:xfrm>
        </p:grpSpPr>
        <p:graphicFrame>
          <p:nvGraphicFramePr>
            <p:cNvPr id="38" name="对象 37"/>
            <p:cNvGraphicFramePr>
              <a:graphicFrameLocks noChangeAspect="1"/>
            </p:cNvGraphicFramePr>
            <p:nvPr/>
          </p:nvGraphicFramePr>
          <p:xfrm>
            <a:off x="6089977" y="5731346"/>
            <a:ext cx="239712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53" name="Formula" r:id="rId5" imgW="9067800" imgH="1371600" progId="Equation.Ribbit">
                    <p:embed/>
                  </p:oleObj>
                </mc:Choice>
                <mc:Fallback>
                  <p:oleObj name="Formula" r:id="rId5" imgW="9067800" imgH="1371600" progId="Equation.Ribbit">
                    <p:embed/>
                    <p:pic>
                      <p:nvPicPr>
                        <p:cNvPr id="0" name="图片 977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089977" y="5731346"/>
                          <a:ext cx="2397125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/>
            <p:cNvGraphicFramePr>
              <a:graphicFrameLocks noChangeAspect="1"/>
            </p:cNvGraphicFramePr>
            <p:nvPr/>
          </p:nvGraphicFramePr>
          <p:xfrm>
            <a:off x="6084168" y="3416968"/>
            <a:ext cx="1230312" cy="1531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54" name="Formula" r:id="rId7" imgW="4657725" imgH="5810250" progId="Equation.Ribbit">
                    <p:embed/>
                  </p:oleObj>
                </mc:Choice>
                <mc:Fallback>
                  <p:oleObj name="Formula" r:id="rId7" imgW="4657725" imgH="5810250" progId="Equation.Ribbit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4168" y="3416968"/>
                          <a:ext cx="1230312" cy="1531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上下箭头 39"/>
            <p:cNvSpPr/>
            <p:nvPr/>
          </p:nvSpPr>
          <p:spPr>
            <a:xfrm>
              <a:off x="6585272" y="4990598"/>
              <a:ext cx="360040" cy="664553"/>
            </a:xfrm>
            <a:prstGeom prst="up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4623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598880" y="4360311"/>
            <a:ext cx="1329604" cy="1290047"/>
            <a:chOff x="7778900" y="4636655"/>
            <a:chExt cx="1329604" cy="1290047"/>
          </a:xfrm>
        </p:grpSpPr>
        <p:sp>
          <p:nvSpPr>
            <p:cNvPr id="42" name="矩形 41"/>
            <p:cNvSpPr/>
            <p:nvPr/>
          </p:nvSpPr>
          <p:spPr>
            <a:xfrm>
              <a:off x="8377135" y="5710678"/>
              <a:ext cx="144016" cy="216024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78900" y="4636655"/>
              <a:ext cx="1329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Constantia" panose="02030602050306030303" pitchFamily="18" charset="0"/>
                  <a:cs typeface="Consolas" panose="020B0609020204030204" pitchFamily="49" charset="0"/>
                </a:rPr>
                <a:t>transpose operator</a:t>
              </a:r>
              <a:endParaRPr lang="zh-CN" altLang="en-US" sz="2000" dirty="0" smtClean="0">
                <a:latin typeface="Constantia" panose="02030602050306030303" pitchFamily="18" charset="0"/>
                <a:cs typeface="Consolas" panose="020B0609020204030204" pitchFamily="49" charset="0"/>
              </a:endParaRPr>
            </a:p>
          </p:txBody>
        </p:sp>
        <p:cxnSp>
          <p:nvCxnSpPr>
            <p:cNvPr id="45" name="直接箭头连接符 44"/>
            <p:cNvCxnSpPr>
              <a:stCxn id="42" idx="0"/>
              <a:endCxn id="43" idx="2"/>
            </p:cNvCxnSpPr>
            <p:nvPr/>
          </p:nvCxnSpPr>
          <p:spPr>
            <a:xfrm flipH="1" flipV="1">
              <a:off x="8443702" y="5344541"/>
              <a:ext cx="5441" cy="366137"/>
            </a:xfrm>
            <a:prstGeom prst="straightConnector1">
              <a:avLst/>
            </a:prstGeom>
            <a:ln w="28575">
              <a:solidFill>
                <a:srgbClr val="0000CC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Basic Concepts (Cont.)</a:t>
            </a:r>
            <a:endParaRPr lang="zh-CN" altLang="en-US"/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705387" y="1023119"/>
            <a:ext cx="5810070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 smtClean="0">
                <a:solidFill>
                  <a:srgbClr val="0000CC"/>
                </a:solidFill>
              </a:rPr>
              <a:t>Feature Space (</a:t>
            </a:r>
            <a:r>
              <a:rPr lang="zh-CN" altLang="en-US" sz="2800" dirty="0" smtClean="0">
                <a:solidFill>
                  <a:srgbClr val="0000CC"/>
                </a:solidFill>
              </a:rPr>
              <a:t>特征空间</a:t>
            </a:r>
            <a:r>
              <a:rPr lang="en-US" altLang="zh-CN" sz="2800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1321543" y="1599183"/>
            <a:ext cx="6634074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lnSpc>
                <a:spcPct val="120000"/>
              </a:lnSpc>
              <a:buClr>
                <a:schemeClr val="accent1"/>
              </a:buClr>
              <a:buSzPct val="65000"/>
              <a:buNone/>
            </a:pPr>
            <a:r>
              <a:rPr lang="en-US" altLang="zh-CN" sz="2400" dirty="0" smtClean="0"/>
              <a:t>Space containing all the possible feature vectors</a:t>
            </a:r>
            <a:br>
              <a:rPr lang="en-US" altLang="zh-CN" sz="2400" dirty="0" smtClean="0"/>
            </a:br>
            <a:r>
              <a:rPr lang="en-US" altLang="zh-CN" sz="2400" dirty="0"/>
              <a:t>[</a:t>
            </a:r>
            <a:r>
              <a:rPr lang="zh-CN" altLang="en-US" sz="2400" dirty="0"/>
              <a:t>由所有可能的特征向量组成的数据空间</a:t>
            </a:r>
            <a:r>
              <a:rPr lang="en-US" altLang="zh-CN" sz="2400" dirty="0" smtClean="0"/>
              <a:t>]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2483009" y="2607295"/>
            <a:ext cx="5598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the d-dimensional Euclidean space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5"/>
          <p:cNvSpPr txBox="1">
            <a:spLocks noChangeArrowheads="1"/>
          </p:cNvSpPr>
          <p:nvPr/>
        </p:nvSpPr>
        <p:spPr bwMode="auto">
          <a:xfrm>
            <a:off x="705387" y="3356992"/>
            <a:ext cx="5810070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 smtClean="0">
                <a:solidFill>
                  <a:srgbClr val="0000CC"/>
                </a:solidFill>
              </a:rPr>
              <a:t>Scatter Plot (</a:t>
            </a:r>
            <a:r>
              <a:rPr lang="zh-CN" altLang="en-US" sz="2800" dirty="0" smtClean="0">
                <a:solidFill>
                  <a:srgbClr val="0000CC"/>
                </a:solidFill>
              </a:rPr>
              <a:t>散布图</a:t>
            </a:r>
            <a:r>
              <a:rPr lang="en-US" altLang="zh-CN" sz="2800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33" name="Rectangle 5"/>
          <p:cNvSpPr txBox="1">
            <a:spLocks noChangeArrowheads="1"/>
          </p:cNvSpPr>
          <p:nvPr/>
        </p:nvSpPr>
        <p:spPr bwMode="auto">
          <a:xfrm>
            <a:off x="1321543" y="3933055"/>
            <a:ext cx="3960650" cy="184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lnSpc>
                <a:spcPct val="120000"/>
              </a:lnSpc>
              <a:buClr>
                <a:schemeClr val="accent1"/>
              </a:buClr>
              <a:buSzPct val="65000"/>
              <a:buNone/>
            </a:pPr>
            <a:r>
              <a:rPr lang="en-US" altLang="zh-CN" sz="2400" dirty="0" smtClean="0"/>
              <a:t>Each sample is plotted as a point in the feature space</a:t>
            </a:r>
            <a:br>
              <a:rPr lang="en-US" altLang="zh-CN" sz="2400" dirty="0" smtClean="0"/>
            </a:br>
            <a:r>
              <a:rPr lang="en-US" altLang="zh-CN" sz="2400" dirty="0" smtClean="0"/>
              <a:t>[</a:t>
            </a:r>
            <a:r>
              <a:rPr lang="zh-CN" altLang="en-US" sz="2400" dirty="0"/>
              <a:t>将每个样本表示为特征</a:t>
            </a:r>
            <a:r>
              <a:rPr lang="zh-CN" altLang="en-US" sz="2400" dirty="0" smtClean="0"/>
              <a:t>空间</a:t>
            </a:r>
            <a:r>
              <a:rPr lang="zh-CN" altLang="en-US" sz="2400" dirty="0"/>
              <a:t>中的一个</a:t>
            </a:r>
            <a:r>
              <a:rPr lang="zh-CN" altLang="en-US" sz="2400" dirty="0" smtClean="0"/>
              <a:t>点</a:t>
            </a:r>
            <a:r>
              <a:rPr lang="en-US" altLang="zh-CN" sz="2400" dirty="0" smtClean="0"/>
              <a:t>]</a:t>
            </a:r>
            <a:endParaRPr lang="en-US" altLang="zh-CN" sz="2400" dirty="0"/>
          </a:p>
        </p:txBody>
      </p:sp>
      <p:pic>
        <p:nvPicPr>
          <p:cNvPr id="2053" name="Picture 5" descr="C:\Users\zhangml\Desktop\scat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489" y="3417201"/>
            <a:ext cx="2425184" cy="242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6130957" y="583109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2D scatter plot</a:t>
            </a:r>
            <a:endParaRPr lang="zh-CN" altLang="en-US" sz="20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>
                <a:sym typeface="+mn-ea"/>
              </a:rPr>
              <a:t>Basic Concepts (Cont.)</a:t>
            </a:r>
            <a:endParaRPr lang="zh-CN" altLang="en-US" dirty="0"/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90122" y="1174174"/>
            <a:ext cx="5810070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 smtClean="0">
                <a:solidFill>
                  <a:srgbClr val="0000CC"/>
                </a:solidFill>
              </a:rPr>
              <a:t>Decision Boundary (</a:t>
            </a:r>
            <a:r>
              <a:rPr lang="zh-CN" altLang="en-US" sz="2800" dirty="0" smtClean="0">
                <a:solidFill>
                  <a:srgbClr val="0000CC"/>
                </a:solidFill>
              </a:rPr>
              <a:t>决策边界</a:t>
            </a:r>
            <a:r>
              <a:rPr lang="en-US" altLang="zh-CN" sz="2800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516974" y="1772816"/>
            <a:ext cx="8424936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lnSpc>
                <a:spcPct val="120000"/>
              </a:lnSpc>
              <a:buClr>
                <a:schemeClr val="accent1"/>
              </a:buClr>
              <a:buSzPct val="65000"/>
              <a:buNone/>
            </a:pPr>
            <a:r>
              <a:rPr lang="en-US" altLang="zh-CN" sz="2400" dirty="0" smtClean="0"/>
              <a:t>Boundaries in feature space which separate different categories</a:t>
            </a:r>
            <a:br>
              <a:rPr lang="en-US" altLang="zh-CN" sz="2400" dirty="0" smtClean="0"/>
            </a:br>
            <a:r>
              <a:rPr lang="en-US" altLang="zh-CN" sz="2400" dirty="0" smtClean="0"/>
              <a:t>[</a:t>
            </a:r>
            <a:r>
              <a:rPr lang="zh-CN" altLang="en-US" sz="2400" dirty="0"/>
              <a:t>特征空间中</a:t>
            </a:r>
            <a:r>
              <a:rPr lang="zh-CN" altLang="en-US" sz="2400" dirty="0" smtClean="0"/>
              <a:t>区分各个类别的边界</a:t>
            </a:r>
            <a:r>
              <a:rPr lang="en-US" altLang="zh-CN" sz="2400" dirty="0" smtClean="0"/>
              <a:t>]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74" y="2924944"/>
            <a:ext cx="8428614" cy="26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6484" y="5631794"/>
            <a:ext cx="196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boundary</a:t>
            </a:r>
            <a:endParaRPr lang="zh-C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23299" y="5639414"/>
            <a:ext cx="2191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quadratic boundary</a:t>
            </a:r>
            <a:endParaRPr lang="zh-C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63108" y="5639414"/>
            <a:ext cx="222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 boundary</a:t>
            </a:r>
            <a:endParaRPr lang="zh-C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609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The Third Pattern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71843" y="893763"/>
            <a:ext cx="8280400" cy="53514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 smtClean="0">
                <a:sym typeface="+mn-ea"/>
              </a:rPr>
              <a:t>Credits</a:t>
            </a:r>
            <a:endParaRPr lang="en-US" altLang="zh-CN" sz="2400" dirty="0" smtClean="0"/>
          </a:p>
          <a:p>
            <a:pPr lvl="1">
              <a:lnSpc>
                <a:spcPct val="120000"/>
              </a:lnSpc>
            </a:pPr>
            <a:r>
              <a:rPr lang="en-US" altLang="zh-CN" sz="2400" dirty="0" smtClean="0">
                <a:sym typeface="+mn-ea"/>
              </a:rPr>
              <a:t>3 credits with 48 teaching hours and 16 experimental hours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 smtClean="0">
                <a:sym typeface="+mn-ea"/>
              </a:rPr>
              <a:t>Week 2 – Week </a:t>
            </a:r>
            <a:r>
              <a:rPr lang="en-US" altLang="zh-CN" sz="2400" dirty="0">
                <a:sym typeface="+mn-ea"/>
              </a:rPr>
              <a:t>16</a:t>
            </a:r>
            <a:r>
              <a:rPr lang="en-US" altLang="zh-CN" sz="2400" dirty="0" smtClean="0">
                <a:sym typeface="+mn-ea"/>
              </a:rPr>
              <a:t>, Monday &amp; Wednesday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sym typeface="+mn-ea"/>
              </a:rPr>
              <a:t>About scores</a:t>
            </a:r>
            <a:endParaRPr lang="en-US" altLang="zh-CN" sz="2400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ym typeface="+mn-ea"/>
              </a:rPr>
              <a:t>Attendance: 5%</a:t>
            </a:r>
            <a:endParaRPr lang="en-US" altLang="zh-CN" sz="2400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ym typeface="+mn-ea"/>
              </a:rPr>
              <a:t>Quiz: 10%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ym typeface="+mn-ea"/>
              </a:rPr>
              <a:t>Project: 25%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ym typeface="+mn-ea"/>
              </a:rPr>
              <a:t>Final Exam: 60%</a:t>
            </a:r>
            <a:endParaRPr lang="zh-CN" altLang="en-US" sz="2400" dirty="0"/>
          </a:p>
        </p:txBody>
      </p:sp>
    </p:spTree>
  </p:cSld>
  <p:clrMapOvr>
    <a:masterClrMapping/>
  </p:clrMapOvr>
  <p:transition advTm="252999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>
                <a:sym typeface="+mn-ea"/>
              </a:rPr>
              <a:t>How to do pattern recognition?</a:t>
            </a:r>
            <a:endParaRPr lang="zh-CN" altLang="en-US" dirty="0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499461" y="956736"/>
            <a:ext cx="2848404" cy="7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669925" indent="-3257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2pPr>
            <a:lvl3pPr marL="1022350" indent="-3511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3pPr>
            <a:lvl4pPr marL="133985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4pPr>
            <a:lvl5pPr marL="16814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onstantia" panose="02030602050306030303" pitchFamily="18" charset="0"/>
                <a:ea typeface="+mn-ea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An Example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06092"/>
            <a:ext cx="5007330" cy="501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590" y="1729769"/>
            <a:ext cx="3253321" cy="154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The task: </a:t>
            </a:r>
            <a:r>
              <a:rPr lang="en-US" altLang="zh-CN" sz="2000" dirty="0" smtClean="0">
                <a:latin typeface="Constantia" panose="02030602050306030303" pitchFamily="18" charset="0"/>
              </a:rPr>
              <a:t>Automate the process of </a:t>
            </a:r>
            <a:r>
              <a:rPr lang="en-US" altLang="zh-CN" sz="2000" dirty="0" smtClean="0">
                <a:solidFill>
                  <a:srgbClr val="0000CC"/>
                </a:solidFill>
                <a:latin typeface="Constantia" panose="02030602050306030303" pitchFamily="18" charset="0"/>
              </a:rPr>
              <a:t>sorting incoming fish</a:t>
            </a:r>
            <a:r>
              <a:rPr lang="en-US" altLang="zh-CN" sz="2000" dirty="0" smtClean="0">
                <a:latin typeface="Constantia" panose="02030602050306030303" pitchFamily="18" charset="0"/>
              </a:rPr>
              <a:t> on a conveyor belt according to species</a:t>
            </a:r>
            <a:endParaRPr lang="zh-CN" altLang="en-US" sz="2000" dirty="0" smtClean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677" y="4684024"/>
            <a:ext cx="260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onstantia" panose="02030602050306030303" pitchFamily="18" charset="0"/>
              </a:rPr>
              <a:t>Separate </a:t>
            </a:r>
            <a:r>
              <a:rPr lang="en-US" altLang="zh-CN" sz="2400" i="1" dirty="0" smtClean="0">
                <a:solidFill>
                  <a:srgbClr val="0000CC"/>
                </a:solidFill>
                <a:latin typeface="Constantia" panose="02030602050306030303" pitchFamily="18" charset="0"/>
              </a:rPr>
              <a:t>sea bass</a:t>
            </a:r>
            <a:r>
              <a:rPr lang="en-US" altLang="zh-CN" sz="2400" dirty="0">
                <a:solidFill>
                  <a:srgbClr val="0000CC"/>
                </a:solidFill>
                <a:latin typeface="Constantia" panose="02030602050306030303" pitchFamily="18" charset="0"/>
              </a:rPr>
              <a:t> </a:t>
            </a:r>
            <a:r>
              <a:rPr lang="en-US" altLang="zh-CN" sz="2400" dirty="0" smtClean="0">
                <a:latin typeface="Constantia" panose="02030602050306030303" pitchFamily="18" charset="0"/>
              </a:rPr>
              <a:t>from </a:t>
            </a:r>
            <a:r>
              <a:rPr lang="en-US" altLang="zh-CN" sz="2400" i="1" dirty="0" smtClean="0">
                <a:solidFill>
                  <a:srgbClr val="0000CC"/>
                </a:solidFill>
                <a:latin typeface="Constantia" panose="02030602050306030303" pitchFamily="18" charset="0"/>
              </a:rPr>
              <a:t>salmon</a:t>
            </a:r>
            <a:r>
              <a:rPr lang="en-US" altLang="zh-CN" sz="2400" dirty="0" smtClean="0">
                <a:solidFill>
                  <a:srgbClr val="0000CC"/>
                </a:solidFill>
                <a:latin typeface="Constantia" panose="02030602050306030303" pitchFamily="18" charset="0"/>
              </a:rPr>
              <a:t> </a:t>
            </a:r>
            <a:r>
              <a:rPr lang="en-US" altLang="zh-CN" sz="2400" dirty="0" smtClean="0">
                <a:latin typeface="Constantia" panose="02030602050306030303" pitchFamily="18" charset="0"/>
              </a:rPr>
              <a:t/>
            </a:r>
            <a:br>
              <a:rPr lang="en-US" altLang="zh-CN" sz="2400" dirty="0" smtClean="0">
                <a:latin typeface="Constantia" panose="02030602050306030303" pitchFamily="18" charset="0"/>
              </a:rPr>
            </a:br>
            <a:r>
              <a:rPr lang="en-US" altLang="zh-CN" sz="2400" dirty="0">
                <a:latin typeface="Constantia" panose="02030602050306030303" pitchFamily="18" charset="0"/>
              </a:rPr>
              <a:t>[</a:t>
            </a:r>
            <a:r>
              <a:rPr lang="zh-CN" altLang="en-US" sz="2400" dirty="0" smtClean="0">
                <a:latin typeface="Constantia" panose="02030602050306030303" pitchFamily="18" charset="0"/>
              </a:rPr>
              <a:t>鲈鱼 </a:t>
            </a:r>
            <a:r>
              <a:rPr lang="en-US" altLang="zh-CN" sz="2400" dirty="0" smtClean="0">
                <a:latin typeface="Constantia" panose="02030602050306030303" pitchFamily="18" charset="0"/>
              </a:rPr>
              <a:t>vs. </a:t>
            </a:r>
            <a:r>
              <a:rPr lang="zh-CN" altLang="en-US" sz="2400" dirty="0" smtClean="0">
                <a:latin typeface="Constantia" panose="02030602050306030303" pitchFamily="18" charset="0"/>
              </a:rPr>
              <a:t>鲑鱼</a:t>
            </a:r>
            <a:r>
              <a:rPr lang="en-US" altLang="zh-CN" sz="2400" dirty="0" smtClean="0">
                <a:latin typeface="Constantia" panose="02030602050306030303" pitchFamily="18" charset="0"/>
              </a:rPr>
              <a:t>]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11" name="右箭头 10"/>
          <p:cNvSpPr/>
          <p:nvPr/>
        </p:nvSpPr>
        <p:spPr>
          <a:xfrm rot="5400000">
            <a:off x="1229786" y="3687320"/>
            <a:ext cx="1387751" cy="6056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236296" y="1867402"/>
            <a:ext cx="1728192" cy="4124672"/>
            <a:chOff x="7236296" y="1867402"/>
            <a:chExt cx="1728192" cy="4124672"/>
          </a:xfrm>
        </p:grpSpPr>
        <p:sp>
          <p:nvSpPr>
            <p:cNvPr id="13" name="椭圆 12"/>
            <p:cNvSpPr/>
            <p:nvPr/>
          </p:nvSpPr>
          <p:spPr>
            <a:xfrm>
              <a:off x="7236296" y="1867402"/>
              <a:ext cx="1728192" cy="3096344"/>
            </a:xfrm>
            <a:prstGeom prst="ellipse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80312" y="5284188"/>
              <a:ext cx="14789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0000CC"/>
                  </a:solidFill>
                  <a:latin typeface="Constantia" panose="02030602050306030303" pitchFamily="18" charset="0"/>
                </a:rPr>
                <a:t>Three basic steps</a:t>
              </a:r>
              <a:endParaRPr lang="zh-CN" altLang="en-US" sz="2000" dirty="0" smtClean="0">
                <a:solidFill>
                  <a:srgbClr val="0000CC"/>
                </a:solidFill>
                <a:latin typeface="Constantia" panose="02030602050306030303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Example: “Sea bass” vs. “Salmon” </a:t>
            </a:r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6591" y="1340262"/>
            <a:ext cx="426143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Step I: </a:t>
            </a:r>
            <a:r>
              <a:rPr lang="en-US" altLang="zh-CN" sz="2400" dirty="0" smtClean="0">
                <a:latin typeface="Constantia" panose="02030602050306030303" pitchFamily="18" charset="0"/>
              </a:rPr>
              <a:t>Preprocessing (</a:t>
            </a:r>
            <a:r>
              <a:rPr lang="zh-CN" altLang="en-US" sz="2400" dirty="0" smtClean="0">
                <a:latin typeface="Constantia" panose="02030602050306030303" pitchFamily="18" charset="0"/>
              </a:rPr>
              <a:t>预处理</a:t>
            </a:r>
            <a:r>
              <a:rPr lang="en-US" altLang="zh-CN" sz="2400" dirty="0" smtClean="0">
                <a:latin typeface="Constantia" panose="02030602050306030303" pitchFamily="18" charset="0"/>
              </a:rPr>
              <a:t>)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911172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Goal</a:t>
            </a:r>
            <a:r>
              <a:rPr lang="en-US" altLang="zh-CN" sz="2400" dirty="0" smtClean="0">
                <a:latin typeface="Constantia" panose="02030602050306030303" pitchFamily="18" charset="0"/>
              </a:rPr>
              <a:t>: Preprocess the image captured by the camera, such that subsequent operations could be simplified without losing relevant information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45138" y="3248269"/>
            <a:ext cx="7479644" cy="1260345"/>
            <a:chOff x="1145138" y="3573016"/>
            <a:chExt cx="7479644" cy="1260345"/>
          </a:xfrm>
        </p:grpSpPr>
        <p:sp>
          <p:nvSpPr>
            <p:cNvPr id="7" name="TextBox 6"/>
            <p:cNvSpPr txBox="1"/>
            <p:nvPr/>
          </p:nvSpPr>
          <p:spPr>
            <a:xfrm>
              <a:off x="1145138" y="3849245"/>
              <a:ext cx="18002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C00000"/>
                  </a:solidFill>
                  <a:latin typeface="Constantia" panose="02030602050306030303" pitchFamily="18" charset="0"/>
                </a:rPr>
                <a:t>Routine image processing</a:t>
              </a:r>
              <a:endParaRPr lang="zh-CN" altLang="en-US" sz="2000" dirty="0" smtClean="0">
                <a:solidFill>
                  <a:srgbClr val="C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3573016"/>
              <a:ext cx="3980774" cy="126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lang="en-US" altLang="zh-CN" sz="2000" dirty="0" smtClean="0">
                  <a:latin typeface="Constantia" panose="02030602050306030303" pitchFamily="18" charset="0"/>
                </a:rPr>
                <a:t>Adjust the level of illumination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lang="en-US" altLang="zh-CN" sz="2000" dirty="0" err="1" smtClean="0">
                  <a:latin typeface="Constantia" panose="02030602050306030303" pitchFamily="18" charset="0"/>
                </a:rPr>
                <a:t>Denoising</a:t>
              </a:r>
              <a:endParaRPr lang="en-US" altLang="zh-CN" sz="2000" dirty="0" smtClean="0">
                <a:latin typeface="Constantia" panose="02030602050306030303" pitchFamily="18" charset="0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lang="en-US" altLang="zh-CN" sz="2000" dirty="0" smtClean="0">
                  <a:latin typeface="Constantia" panose="02030602050306030303" pitchFamily="18" charset="0"/>
                </a:rPr>
                <a:t>Enhance the level of contrast</a:t>
              </a:r>
              <a:endParaRPr lang="zh-CN" altLang="en-US" sz="20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3059832" y="3900360"/>
              <a:ext cx="1387751" cy="605657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49483" y="4627760"/>
            <a:ext cx="7815006" cy="1292662"/>
            <a:chOff x="1149483" y="4922072"/>
            <a:chExt cx="7815006" cy="1292662"/>
          </a:xfrm>
        </p:grpSpPr>
        <p:sp>
          <p:nvSpPr>
            <p:cNvPr id="12" name="TextBox 11"/>
            <p:cNvSpPr txBox="1"/>
            <p:nvPr/>
          </p:nvSpPr>
          <p:spPr>
            <a:xfrm>
              <a:off x="1149483" y="5368348"/>
              <a:ext cx="1800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C00000"/>
                  </a:solidFill>
                  <a:latin typeface="Constantia" panose="02030602050306030303" pitchFamily="18" charset="0"/>
                </a:rPr>
                <a:t>segmentation</a:t>
              </a:r>
              <a:endParaRPr lang="zh-CN" altLang="en-US" sz="2000" dirty="0" smtClean="0">
                <a:solidFill>
                  <a:srgbClr val="C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48353" y="4922072"/>
              <a:ext cx="431613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lang="en-US" altLang="zh-CN" sz="2000" dirty="0" smtClean="0">
                  <a:latin typeface="Constantia" panose="02030602050306030303" pitchFamily="18" charset="0"/>
                </a:rPr>
                <a:t>Isolate different fishes from one another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lang="en-US" altLang="zh-CN" sz="2000" dirty="0" smtClean="0">
                  <a:latin typeface="Constantia" panose="02030602050306030303" pitchFamily="18" charset="0"/>
                </a:rPr>
                <a:t>Isolate fishes from the background</a:t>
              </a:r>
              <a:endParaRPr lang="zh-CN" altLang="en-US" sz="20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3064177" y="5265575"/>
              <a:ext cx="1387751" cy="605657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96377" y="5980712"/>
            <a:ext cx="1215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onstantia" panose="02030602050306030303" pitchFamily="18" charset="0"/>
              </a:rPr>
              <a:t>......</a:t>
            </a:r>
            <a:endParaRPr lang="zh-CN" altLang="en-US" sz="2000" dirty="0" smtClean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Example: “Sea bass” vs. “Salmon”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591" y="1371530"/>
            <a:ext cx="526954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Step II: </a:t>
            </a:r>
            <a:r>
              <a:rPr lang="en-US" altLang="zh-CN" sz="2400" dirty="0">
                <a:latin typeface="Constantia" panose="02030602050306030303" pitchFamily="18" charset="0"/>
              </a:rPr>
              <a:t>Feature </a:t>
            </a:r>
            <a:r>
              <a:rPr lang="en-US" altLang="zh-CN" sz="2400" dirty="0" smtClean="0">
                <a:latin typeface="Constantia" panose="02030602050306030303" pitchFamily="18" charset="0"/>
              </a:rPr>
              <a:t>Extraction (</a:t>
            </a:r>
            <a:r>
              <a:rPr lang="zh-CN" altLang="en-US" sz="2400" dirty="0" smtClean="0">
                <a:latin typeface="Constantia" panose="02030602050306030303" pitchFamily="18" charset="0"/>
              </a:rPr>
              <a:t>特征抽取</a:t>
            </a:r>
            <a:r>
              <a:rPr lang="en-US" altLang="zh-CN" sz="2400" dirty="0" smtClean="0">
                <a:latin typeface="Constantia" panose="02030602050306030303" pitchFamily="18" charset="0"/>
              </a:rPr>
              <a:t>)</a:t>
            </a:r>
            <a:endParaRPr lang="zh-CN" altLang="en-US" sz="2400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942440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Goal</a:t>
            </a:r>
            <a:r>
              <a:rPr lang="en-US" altLang="zh-CN" sz="2400" dirty="0" smtClean="0">
                <a:latin typeface="Constantia" panose="02030602050306030303" pitchFamily="18" charset="0"/>
              </a:rPr>
              <a:t>: Extract features (with good distinguishing ability) from the preprocessed image to be used for subsequent classification</a:t>
            </a:r>
            <a:endParaRPr lang="zh-CN" altLang="en-US" sz="2400" b="1" dirty="0" smtClean="0">
              <a:solidFill>
                <a:srgbClr val="0000CC"/>
              </a:solidFill>
              <a:latin typeface="Constantia" panose="02030602050306030303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15616" y="3341950"/>
            <a:ext cx="7479644" cy="1015663"/>
            <a:chOff x="1115616" y="3205425"/>
            <a:chExt cx="7479644" cy="1015663"/>
          </a:xfrm>
        </p:grpSpPr>
        <p:sp>
          <p:nvSpPr>
            <p:cNvPr id="17" name="TextBox 16"/>
            <p:cNvSpPr txBox="1"/>
            <p:nvPr/>
          </p:nvSpPr>
          <p:spPr>
            <a:xfrm>
              <a:off x="1115616" y="3205425"/>
              <a:ext cx="19146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Constantia" panose="02030602050306030303" pitchFamily="18" charset="0"/>
                </a:rPr>
                <a:t>Sea bass is usually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Constantia" panose="02030602050306030303" pitchFamily="18" charset="0"/>
                </a:rPr>
                <a:t>longer 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than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Constantia" panose="02030602050306030303" pitchFamily="18" charset="0"/>
                </a:rPr>
                <a:t> 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a salmon</a:t>
              </a:r>
              <a:endParaRPr lang="zh-CN" altLang="en-US" sz="20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14486" y="3266980"/>
              <a:ext cx="398077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 smtClean="0">
                  <a:latin typeface="Constantia" panose="02030602050306030303" pitchFamily="18" charset="0"/>
                </a:rPr>
                <a:t>“</a:t>
              </a:r>
              <a:r>
                <a:rPr lang="en-US" altLang="zh-CN" sz="2000" dirty="0" smtClean="0">
                  <a:solidFill>
                    <a:srgbClr val="0000CC"/>
                  </a:solidFill>
                  <a:latin typeface="Constantia" panose="02030602050306030303" pitchFamily="18" charset="0"/>
                </a:rPr>
                <a:t>length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” could be a good candidate for features</a:t>
              </a:r>
              <a:endParaRPr lang="zh-CN" altLang="en-US" sz="20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>
              <a:off x="3126421" y="3491722"/>
              <a:ext cx="1387751" cy="443069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15616" y="4510013"/>
            <a:ext cx="7848871" cy="1015663"/>
            <a:chOff x="1115616" y="4373488"/>
            <a:chExt cx="7848871" cy="1015663"/>
          </a:xfrm>
        </p:grpSpPr>
        <p:sp>
          <p:nvSpPr>
            <p:cNvPr id="20" name="TextBox 19"/>
            <p:cNvSpPr txBox="1"/>
            <p:nvPr/>
          </p:nvSpPr>
          <p:spPr>
            <a:xfrm>
              <a:off x="1115616" y="4373488"/>
              <a:ext cx="19146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Constantia" panose="02030602050306030303" pitchFamily="18" charset="0"/>
                </a:rPr>
                <a:t>Sea bass is usually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Constantia" panose="02030602050306030303" pitchFamily="18" charset="0"/>
                </a:rPr>
                <a:t>brighter 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than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Constantia" panose="02030602050306030303" pitchFamily="18" charset="0"/>
                </a:rPr>
                <a:t> 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a salmon</a:t>
              </a:r>
              <a:endParaRPr lang="zh-CN" altLang="en-US" sz="20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12384" y="4435043"/>
              <a:ext cx="435210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 smtClean="0">
                  <a:latin typeface="Constantia" panose="02030602050306030303" pitchFamily="18" charset="0"/>
                </a:rPr>
                <a:t>“</a:t>
              </a:r>
              <a:r>
                <a:rPr lang="en-US" altLang="zh-CN" sz="2000" dirty="0" smtClean="0">
                  <a:solidFill>
                    <a:srgbClr val="0000CC"/>
                  </a:solidFill>
                  <a:latin typeface="Constantia" panose="02030602050306030303" pitchFamily="18" charset="0"/>
                </a:rPr>
                <a:t>lightness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”  of </a:t>
              </a:r>
              <a:r>
                <a:rPr lang="en-US" altLang="zh-CN" sz="2000" i="1" dirty="0" smtClean="0">
                  <a:latin typeface="Constantia" panose="02030602050306030303" pitchFamily="18" charset="0"/>
                </a:rPr>
                <a:t>fish scales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 could be another good candidate for features</a:t>
              </a:r>
              <a:endParaRPr lang="zh-CN" altLang="en-US" sz="20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22" name="右箭头 21"/>
            <p:cNvSpPr/>
            <p:nvPr/>
          </p:nvSpPr>
          <p:spPr>
            <a:xfrm>
              <a:off x="3126422" y="4665011"/>
              <a:ext cx="1387751" cy="432617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196377" y="5804758"/>
            <a:ext cx="1215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onstantia" panose="02030602050306030303" pitchFamily="18" charset="0"/>
              </a:rPr>
              <a:t>......</a:t>
            </a:r>
            <a:endParaRPr lang="zh-CN" altLang="en-US" sz="2000" dirty="0" smtClean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97523"/>
            <a:ext cx="9144000" cy="7620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Example: “Sea bass” vs. “Salmon” 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6591" y="1235005"/>
            <a:ext cx="526954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Step III: </a:t>
            </a:r>
            <a:r>
              <a:rPr lang="en-US" altLang="zh-CN" sz="2400" dirty="0" smtClean="0">
                <a:latin typeface="Constantia" panose="02030602050306030303" pitchFamily="18" charset="0"/>
              </a:rPr>
              <a:t>Classification (</a:t>
            </a:r>
            <a:r>
              <a:rPr lang="zh-CN" altLang="en-US" sz="2400" dirty="0" smtClean="0">
                <a:latin typeface="Constantia" panose="02030602050306030303" pitchFamily="18" charset="0"/>
              </a:rPr>
              <a:t>分类</a:t>
            </a:r>
            <a:r>
              <a:rPr lang="en-US" altLang="zh-CN" sz="2400" dirty="0" smtClean="0">
                <a:latin typeface="Constantia" panose="02030602050306030303" pitchFamily="18" charset="0"/>
              </a:rPr>
              <a:t>)</a:t>
            </a:r>
            <a:endParaRPr lang="zh-CN" altLang="en-US" sz="2400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805915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Goal</a:t>
            </a:r>
            <a:r>
              <a:rPr lang="en-US" altLang="zh-CN" sz="2400" dirty="0" smtClean="0">
                <a:latin typeface="Constantia" panose="02030602050306030303" pitchFamily="18" charset="0"/>
              </a:rPr>
              <a:t>: To distinguish different types of objects (in this case, </a:t>
            </a:r>
            <a:r>
              <a:rPr lang="en-US" altLang="zh-CN" sz="2400" i="1" dirty="0" smtClean="0">
                <a:latin typeface="Constantia" panose="02030602050306030303" pitchFamily="18" charset="0"/>
              </a:rPr>
              <a:t>sea bass </a:t>
            </a:r>
            <a:r>
              <a:rPr lang="en-US" altLang="zh-CN" sz="2400" dirty="0" smtClean="0">
                <a:latin typeface="Constantia" panose="02030602050306030303" pitchFamily="18" charset="0"/>
              </a:rPr>
              <a:t>vs. </a:t>
            </a:r>
            <a:r>
              <a:rPr lang="en-US" altLang="zh-CN" sz="2400" i="1" dirty="0" smtClean="0">
                <a:latin typeface="Constantia" panose="02030602050306030303" pitchFamily="18" charset="0"/>
              </a:rPr>
              <a:t>salmon</a:t>
            </a:r>
            <a:r>
              <a:rPr lang="en-US" altLang="zh-CN" sz="2400" dirty="0" smtClean="0">
                <a:latin typeface="Constantia" panose="02030602050306030303" pitchFamily="18" charset="0"/>
              </a:rPr>
              <a:t>) based on the extracted features</a:t>
            </a:r>
            <a:endParaRPr lang="zh-CN" altLang="en-US" sz="2400" b="1" dirty="0" smtClean="0">
              <a:solidFill>
                <a:srgbClr val="0000CC"/>
              </a:solidFill>
              <a:latin typeface="Constantia" panose="02030602050306030303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3528" y="2737884"/>
            <a:ext cx="8197623" cy="3524050"/>
            <a:chOff x="323528" y="2737884"/>
            <a:chExt cx="8197623" cy="3524050"/>
          </a:xfrm>
        </p:grpSpPr>
        <p:grpSp>
          <p:nvGrpSpPr>
            <p:cNvPr id="9" name="组合 8"/>
            <p:cNvGrpSpPr/>
            <p:nvPr/>
          </p:nvGrpSpPr>
          <p:grpSpPr>
            <a:xfrm>
              <a:off x="323528" y="2737884"/>
              <a:ext cx="5052601" cy="3524050"/>
              <a:chOff x="539552" y="2780928"/>
              <a:chExt cx="5052601" cy="3524050"/>
            </a:xfrm>
          </p:grpSpPr>
          <p:sp>
            <p:nvSpPr>
              <p:cNvPr id="4" name="TextBox 2"/>
              <p:cNvSpPr txBox="1"/>
              <p:nvPr/>
            </p:nvSpPr>
            <p:spPr>
              <a:xfrm>
                <a:off x="1068902" y="5843313"/>
                <a:ext cx="3993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dirty="0" smtClean="0">
                    <a:latin typeface="Constantia" panose="02030602050306030303" pitchFamily="18" charset="0"/>
                  </a:rPr>
                  <a:t>histogram for </a:t>
                </a:r>
                <a:r>
                  <a:rPr lang="en-US" altLang="zh-CN" sz="2000" i="1" dirty="0" smtClean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length</a:t>
                </a:r>
                <a:endParaRPr lang="zh-CN" altLang="en-US" sz="2000" i="1" dirty="0" smtClean="0">
                  <a:solidFill>
                    <a:srgbClr val="C00000"/>
                  </a:solidFill>
                  <a:latin typeface="Constantia" panose="02030602050306030303" pitchFamily="18" charset="0"/>
                </a:endParaRPr>
              </a:p>
            </p:txBody>
          </p:sp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2780928"/>
                <a:ext cx="5052601" cy="30623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5064767" y="2833998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006800"/>
                  </a:solidFill>
                  <a:latin typeface="Constantia" panose="02030602050306030303" pitchFamily="18" charset="0"/>
                </a:rPr>
                <a:t>h-axis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: length of fish</a:t>
              </a:r>
              <a:endParaRPr lang="zh-CN" altLang="en-US" sz="20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64767" y="3224364"/>
              <a:ext cx="34563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006800"/>
                  </a:solidFill>
                  <a:latin typeface="Constantia" panose="02030602050306030303" pitchFamily="18" charset="0"/>
                </a:rPr>
                <a:t>v-axis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: number of fishes with a certain length</a:t>
              </a:r>
              <a:endParaRPr lang="zh-CN" altLang="en-US" sz="2000" dirty="0" smtClean="0">
                <a:latin typeface="Constantia" panose="02030602050306030303" pitchFamily="18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064767" y="4089266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onstantia" panose="02030602050306030303" pitchFamily="18" charset="0"/>
              </a:rPr>
              <a:t>On average, sea bass is </a:t>
            </a:r>
            <a:r>
              <a:rPr lang="en-US" altLang="zh-CN" sz="20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somewhat</a:t>
            </a:r>
            <a:r>
              <a:rPr lang="en-US" altLang="zh-CN" sz="2000" dirty="0" smtClean="0">
                <a:latin typeface="Constantia" panose="02030602050306030303" pitchFamily="18" charset="0"/>
              </a:rPr>
              <a:t> longer than salmon</a:t>
            </a:r>
            <a:endParaRPr lang="zh-CN" altLang="en-US" sz="2000" dirty="0" smtClean="0">
              <a:latin typeface="Constantia" panose="02030602050306030303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52877" y="4281807"/>
            <a:ext cx="7615683" cy="1730878"/>
            <a:chOff x="852877" y="4281807"/>
            <a:chExt cx="7615683" cy="1730878"/>
          </a:xfrm>
        </p:grpSpPr>
        <p:sp>
          <p:nvSpPr>
            <p:cNvPr id="11" name="椭圆 10"/>
            <p:cNvSpPr/>
            <p:nvPr/>
          </p:nvSpPr>
          <p:spPr>
            <a:xfrm>
              <a:off x="852877" y="4635553"/>
              <a:ext cx="1475585" cy="1158422"/>
            </a:xfrm>
            <a:prstGeom prst="ellipse">
              <a:avLst/>
            </a:prstGeom>
            <a:noFill/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30427" y="4281807"/>
              <a:ext cx="2734340" cy="1584176"/>
            </a:xfrm>
            <a:prstGeom prst="ellipse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69732" y="4997022"/>
              <a:ext cx="26988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  <a:latin typeface="Constantia" panose="02030602050306030303" pitchFamily="18" charset="0"/>
                </a:rPr>
                <a:t>Too much overlaps</a:t>
              </a:r>
              <a:r>
                <a:rPr lang="en-US" altLang="zh-CN" sz="2000" dirty="0">
                  <a:solidFill>
                    <a:srgbClr val="FF0000"/>
                  </a:solidFill>
                  <a:latin typeface="Constantia" panose="02030602050306030303" pitchFamily="18" charset="0"/>
                  <a:sym typeface="Wingdings" panose="05000000000000000000" pitchFamily="2" charset="2"/>
                </a:rPr>
                <a:t>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onstantia" panose="02030602050306030303" pitchFamily="18" charset="0"/>
                  <a:sym typeface="Wingdings" panose="05000000000000000000" pitchFamily="2" charset="2"/>
                </a:rPr>
                <a:t> poor separation with the length feature</a:t>
              </a:r>
              <a:endParaRPr lang="zh-CN" altLang="en-US" sz="2000" dirty="0" smtClean="0">
                <a:solidFill>
                  <a:srgbClr val="FF0000"/>
                </a:solidFill>
                <a:latin typeface="Constantia" panose="02030602050306030303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Example: “Sea bass” vs. “Salmon”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840772" y="4407495"/>
            <a:ext cx="399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 smtClean="0">
                <a:latin typeface="Constantia" panose="02030602050306030303" pitchFamily="18" charset="0"/>
              </a:rPr>
              <a:t>histogram for </a:t>
            </a:r>
            <a:r>
              <a:rPr lang="en-US" altLang="zh-CN" sz="2000" i="1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lightness</a:t>
            </a:r>
            <a:endParaRPr lang="zh-CN" altLang="en-US" sz="2000" i="1" dirty="0" smtClean="0">
              <a:solidFill>
                <a:srgbClr val="C00000"/>
              </a:solidFill>
              <a:latin typeface="Constantia" panose="0203060205030603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8104" y="1441224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h-axis</a:t>
            </a:r>
            <a:r>
              <a:rPr lang="en-US" altLang="zh-CN" sz="2000" dirty="0" smtClean="0">
                <a:latin typeface="Constantia" panose="02030602050306030303" pitchFamily="18" charset="0"/>
              </a:rPr>
              <a:t>: lightness of fish scales</a:t>
            </a:r>
            <a:endParaRPr lang="zh-CN" altLang="en-US" sz="2000" dirty="0" smtClean="0">
              <a:latin typeface="Constantia" panose="0203060205030603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08104" y="1831590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v-axis</a:t>
            </a:r>
            <a:r>
              <a:rPr lang="en-US" altLang="zh-CN" sz="2000" dirty="0" smtClean="0">
                <a:latin typeface="Constantia" panose="02030602050306030303" pitchFamily="18" charset="0"/>
              </a:rPr>
              <a:t>: number of fishes with a certain lightness</a:t>
            </a:r>
            <a:endParaRPr lang="zh-CN" altLang="en-US" sz="2000" dirty="0" smtClean="0">
              <a:latin typeface="Constantia" panose="02030602050306030303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9" y="1316146"/>
            <a:ext cx="5017107" cy="309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08104" y="2684298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onstantia" panose="02030602050306030303" pitchFamily="18" charset="0"/>
              </a:rPr>
              <a:t>On average, sea bass is </a:t>
            </a:r>
            <a:r>
              <a:rPr lang="en-US" altLang="zh-CN" sz="20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much</a:t>
            </a:r>
            <a:r>
              <a:rPr lang="en-US" altLang="zh-CN" sz="2000" dirty="0" smtClean="0">
                <a:latin typeface="Constantia" panose="02030602050306030303" pitchFamily="18" charset="0"/>
              </a:rPr>
              <a:t> brighter than salmon</a:t>
            </a:r>
            <a:endParaRPr lang="zh-CN" altLang="en-US" sz="2000" dirty="0" smtClean="0">
              <a:latin typeface="Constantia" panose="02030602050306030303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835695" y="3426956"/>
            <a:ext cx="7128793" cy="1437326"/>
            <a:chOff x="1835695" y="4819730"/>
            <a:chExt cx="7128793" cy="1437326"/>
          </a:xfrm>
        </p:grpSpPr>
        <p:sp>
          <p:nvSpPr>
            <p:cNvPr id="21" name="TextBox 20"/>
            <p:cNvSpPr txBox="1"/>
            <p:nvPr/>
          </p:nvSpPr>
          <p:spPr>
            <a:xfrm>
              <a:off x="5580111" y="4933617"/>
              <a:ext cx="33843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  <a:latin typeface="Constantia" panose="02030602050306030303" pitchFamily="18" charset="0"/>
                </a:rPr>
                <a:t>Less overlaps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onstantia" panose="02030602050306030303" pitchFamily="18" charset="0"/>
                  <a:sym typeface="Wingdings" panose="05000000000000000000" pitchFamily="2" charset="2"/>
                </a:rPr>
                <a:t>  better separation with the lightness feature, but still a bit unsatisfactory</a:t>
              </a:r>
              <a:endParaRPr lang="zh-CN" altLang="en-US" sz="2000" dirty="0" smtClean="0">
                <a:solidFill>
                  <a:srgbClr val="FF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35695" y="4819730"/>
              <a:ext cx="1002027" cy="837929"/>
            </a:xfrm>
            <a:prstGeom prst="ellipse">
              <a:avLst/>
            </a:prstGeom>
            <a:noFill/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627784" y="4895327"/>
              <a:ext cx="864096" cy="765921"/>
            </a:xfrm>
            <a:prstGeom prst="ellipse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4634" y="5245750"/>
            <a:ext cx="8375838" cy="830997"/>
            <a:chOff x="444634" y="5245750"/>
            <a:chExt cx="8375838" cy="830997"/>
          </a:xfrm>
        </p:grpSpPr>
        <p:sp>
          <p:nvSpPr>
            <p:cNvPr id="7" name="TextBox 6"/>
            <p:cNvSpPr txBox="1"/>
            <p:nvPr/>
          </p:nvSpPr>
          <p:spPr>
            <a:xfrm>
              <a:off x="444634" y="5245750"/>
              <a:ext cx="42713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Constantia" panose="02030602050306030303" pitchFamily="18" charset="0"/>
                </a:rPr>
                <a:t>What if no other single feature yields better performance?</a:t>
              </a:r>
              <a:endParaRPr lang="zh-CN" altLang="en-US" sz="24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94331" y="5245750"/>
              <a:ext cx="29261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Use more features at the same time!</a:t>
              </a:r>
              <a:endParaRPr lang="zh-CN" altLang="en-US" sz="2400" dirty="0" smtClean="0">
                <a:solidFill>
                  <a:srgbClr val="0000CC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>
              <a:off x="4765114" y="5358420"/>
              <a:ext cx="1080120" cy="605657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Example: “Sea bass” vs. “Salmon”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9552" y="1340768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CC"/>
                </a:solidFill>
                <a:latin typeface="Constantia" panose="02030602050306030303" pitchFamily="18" charset="0"/>
              </a:rPr>
              <a:t>Using two features simultaneously</a:t>
            </a:r>
            <a:endParaRPr lang="zh-CN" altLang="en-US" sz="2400" dirty="0" smtClean="0">
              <a:solidFill>
                <a:srgbClr val="0000CC"/>
              </a:solidFill>
              <a:latin typeface="Constantia" panose="02030602050306030303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682107" y="1449252"/>
          <a:ext cx="11779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1" name="Formula" r:id="rId3" imgW="4448175" imgH="2647950" progId="Equation.Ribbit">
                  <p:embed/>
                </p:oleObj>
              </mc:Choice>
              <mc:Fallback>
                <p:oleObj name="Formula" r:id="rId3" imgW="4448175" imgH="2647950" progId="Equation.Ribbit">
                  <p:embed/>
                  <p:pic>
                    <p:nvPicPr>
                      <p:cNvPr id="0" name="图片 1065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2107" y="1449252"/>
                        <a:ext cx="117792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437188" y="1420813"/>
          <a:ext cx="1798637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" name="Formula" r:id="rId5" imgW="6810375" imgH="1114425" progId="Equation.Ribbit">
                  <p:embed/>
                </p:oleObj>
              </mc:Choice>
              <mc:Fallback>
                <p:oleObj name="Formula" r:id="rId5" imgW="6810375" imgH="1114425" progId="Equation.Ribbit">
                  <p:embed/>
                  <p:pic>
                    <p:nvPicPr>
                      <p:cNvPr id="0" name="图片 1065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37188" y="1420813"/>
                        <a:ext cx="1798637" cy="29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436096" y="1831870"/>
          <a:ext cx="21367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3" name="Formula" r:id="rId7" imgW="8086725" imgH="1133475" progId="Equation.Ribbit">
                  <p:embed/>
                </p:oleObj>
              </mc:Choice>
              <mc:Fallback>
                <p:oleObj name="Formula" r:id="rId7" imgW="8086725" imgH="1133475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1831870"/>
                        <a:ext cx="2136775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9" name="组合 4098"/>
          <p:cNvGrpSpPr/>
          <p:nvPr/>
        </p:nvGrpSpPr>
        <p:grpSpPr>
          <a:xfrm>
            <a:off x="251520" y="2420888"/>
            <a:ext cx="8568952" cy="3799952"/>
            <a:chOff x="251520" y="2420888"/>
            <a:chExt cx="8568952" cy="3799952"/>
          </a:xfrm>
        </p:grpSpPr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420888"/>
              <a:ext cx="5527327" cy="3338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890477" y="5759175"/>
              <a:ext cx="3993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 smtClean="0">
                  <a:solidFill>
                    <a:srgbClr val="C00000"/>
                  </a:solidFill>
                  <a:latin typeface="Constantia" panose="02030602050306030303" pitchFamily="18" charset="0"/>
                </a:rPr>
                <a:t>scatter plot 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for the feature vectors</a:t>
              </a:r>
              <a:endParaRPr lang="zh-CN" altLang="en-US" sz="2000" b="1" i="1" dirty="0" smtClean="0">
                <a:solidFill>
                  <a:srgbClr val="C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64088" y="2492896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006800"/>
                  </a:solidFill>
                  <a:latin typeface="Constantia" panose="02030602050306030303" pitchFamily="18" charset="0"/>
                </a:rPr>
                <a:t>black dots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: salmon samples</a:t>
              </a:r>
              <a:endParaRPr lang="zh-CN" altLang="en-US" sz="2000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64088" y="2883262"/>
              <a:ext cx="3240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006800"/>
                  </a:solidFill>
                  <a:latin typeface="Constantia" panose="02030602050306030303" pitchFamily="18" charset="0"/>
                </a:rPr>
                <a:t>red dots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: sea bass samples</a:t>
              </a:r>
              <a:endParaRPr lang="zh-CN" altLang="en-US" sz="2000" dirty="0" smtClean="0">
                <a:latin typeface="Constantia" panose="02030602050306030303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364088" y="3388930"/>
            <a:ext cx="3600400" cy="1840270"/>
            <a:chOff x="5364088" y="3388930"/>
            <a:chExt cx="3600400" cy="1840270"/>
          </a:xfrm>
        </p:grpSpPr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5463480" y="3887713"/>
            <a:ext cx="3429000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04" name="Formula" r:id="rId10" imgW="12973050" imgH="1257300" progId="Equation.Ribbit">
                    <p:embed/>
                  </p:oleObj>
                </mc:Choice>
                <mc:Fallback>
                  <p:oleObj name="Formula" r:id="rId10" imgW="12973050" imgH="1257300" progId="Equation.Ribbit">
                    <p:embed/>
                    <p:pic>
                      <p:nvPicPr>
                        <p:cNvPr id="0" name="图片 1065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63480" y="3887713"/>
                          <a:ext cx="3429000" cy="333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27"/>
            <p:cNvSpPr txBox="1"/>
            <p:nvPr/>
          </p:nvSpPr>
          <p:spPr>
            <a:xfrm>
              <a:off x="5364088" y="3388930"/>
              <a:ext cx="3240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C00000"/>
                  </a:solidFill>
                  <a:latin typeface="Constantia" panose="02030602050306030303" pitchFamily="18" charset="0"/>
                </a:rPr>
                <a:t>Linear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Constantia" panose="02030602050306030303" pitchFamily="18" charset="0"/>
                </a:rPr>
                <a:t> </a:t>
              </a:r>
              <a:r>
                <a:rPr lang="en-US" altLang="zh-CN" sz="2000" dirty="0" smtClean="0">
                  <a:latin typeface="Constantia" panose="02030602050306030303" pitchFamily="18" charset="0"/>
                </a:rPr>
                <a:t>decision boundary:</a:t>
              </a:r>
              <a:endParaRPr lang="zh-CN" altLang="en-US" sz="2000" dirty="0" smtClean="0">
                <a:latin typeface="Constantia" panose="02030602050306030303" pitchFamily="18" charset="0"/>
              </a:endParaRPr>
            </a:p>
          </p:txBody>
        </p:sp>
        <p:graphicFrame>
          <p:nvGraphicFramePr>
            <p:cNvPr id="29" name="对象 28"/>
            <p:cNvGraphicFramePr>
              <a:graphicFrameLocks noChangeAspect="1"/>
            </p:cNvGraphicFramePr>
            <p:nvPr/>
          </p:nvGraphicFramePr>
          <p:xfrm>
            <a:off x="5463480" y="4365104"/>
            <a:ext cx="3297238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05" name="Formula" r:id="rId12" imgW="12477750" imgH="1257300" progId="Equation.Ribbit">
                    <p:embed/>
                  </p:oleObj>
                </mc:Choice>
                <mc:Fallback>
                  <p:oleObj name="Formula" r:id="rId12" imgW="12477750" imgH="1257300" progId="Equation.Ribbit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3480" y="4365104"/>
                          <a:ext cx="3297238" cy="333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/>
            <p:cNvGraphicFramePr>
              <a:graphicFrameLocks noChangeAspect="1"/>
            </p:cNvGraphicFramePr>
            <p:nvPr/>
          </p:nvGraphicFramePr>
          <p:xfrm>
            <a:off x="5463480" y="4868863"/>
            <a:ext cx="3178175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06" name="Formula" r:id="rId14" imgW="12030075" imgH="1257300" progId="Equation.Ribbit">
                    <p:embed/>
                  </p:oleObj>
                </mc:Choice>
                <mc:Fallback>
                  <p:oleObj name="Formula" r:id="rId14" imgW="12030075" imgH="1257300" progId="Equation.Ribbit">
                    <p:embed/>
                    <p:pic>
                      <p:nvPicPr>
                        <p:cNvPr id="0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3480" y="4868863"/>
                          <a:ext cx="3178175" cy="333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矩形 33"/>
            <p:cNvSpPr/>
            <p:nvPr/>
          </p:nvSpPr>
          <p:spPr>
            <a:xfrm>
              <a:off x="5364088" y="3388930"/>
              <a:ext cx="3600400" cy="18402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  <p:sp>
        <p:nvSpPr>
          <p:cNvPr id="35" name="TextBox 37"/>
          <p:cNvSpPr txBox="1"/>
          <p:nvPr/>
        </p:nvSpPr>
        <p:spPr>
          <a:xfrm>
            <a:off x="6038346" y="5373216"/>
            <a:ext cx="2710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Much better than single feature</a:t>
            </a:r>
            <a:endParaRPr lang="zh-CN" altLang="en-US" sz="2400" dirty="0" smtClean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Example: “Sea bass” vs. “Salmon”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3527" y="3462099"/>
            <a:ext cx="2664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Complex</a:t>
            </a:r>
            <a:r>
              <a:rPr lang="en-US" altLang="zh-CN" sz="2400" dirty="0" smtClean="0">
                <a:solidFill>
                  <a:srgbClr val="0000CC"/>
                </a:solidFill>
                <a:latin typeface="Constantia" panose="02030602050306030303" pitchFamily="18" charset="0"/>
              </a:rPr>
              <a:t> </a:t>
            </a:r>
            <a:r>
              <a:rPr lang="en-US" altLang="zh-CN" sz="2400" dirty="0" smtClean="0">
                <a:latin typeface="Constantia" panose="02030602050306030303" pitchFamily="18" charset="0"/>
              </a:rPr>
              <a:t>decision boundary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5536" y="1453495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Linear</a:t>
            </a:r>
            <a:r>
              <a:rPr lang="en-US" altLang="zh-CN" sz="24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 </a:t>
            </a:r>
            <a:r>
              <a:rPr lang="en-US" altLang="zh-CN" sz="2400" dirty="0" smtClean="0">
                <a:latin typeface="Constantia" panose="02030602050306030303" pitchFamily="18" charset="0"/>
              </a:rPr>
              <a:t>decision boundary:</a:t>
            </a:r>
            <a:endParaRPr lang="zh-CN" altLang="en-US" sz="2400" dirty="0" smtClean="0">
              <a:latin typeface="Constantia" panose="02030602050306030303" pitchFamily="18" charset="0"/>
            </a:endParaRPr>
          </a:p>
        </p:txBody>
      </p:sp>
      <p:sp>
        <p:nvSpPr>
          <p:cNvPr id="29" name="右箭头 28"/>
          <p:cNvSpPr/>
          <p:nvPr/>
        </p:nvSpPr>
        <p:spPr>
          <a:xfrm rot="5400000">
            <a:off x="812785" y="2626831"/>
            <a:ext cx="1080120" cy="6056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7544" y="1126417"/>
            <a:ext cx="8402358" cy="4894871"/>
            <a:chOff x="467544" y="1126417"/>
            <a:chExt cx="8402358" cy="4894871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352" y="1126417"/>
              <a:ext cx="5924550" cy="3571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67544" y="4968692"/>
              <a:ext cx="5430370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dirty="0" smtClean="0">
                  <a:latin typeface="Constantia" panose="02030602050306030303" pitchFamily="18" charset="0"/>
                  <a:cs typeface="Consolas" panose="020B0609020204030204" pitchFamily="49" charset="0"/>
                </a:rPr>
                <a:t>All the </a:t>
              </a:r>
              <a:r>
                <a:rPr lang="en-US" altLang="zh-CN" sz="2400" dirty="0" smtClean="0">
                  <a:solidFill>
                    <a:srgbClr val="006800"/>
                  </a:solidFill>
                  <a:latin typeface="Constantia" panose="02030602050306030303" pitchFamily="18" charset="0"/>
                  <a:cs typeface="Consolas" panose="020B0609020204030204" pitchFamily="49" charset="0"/>
                </a:rPr>
                <a:t>training samples </a:t>
              </a:r>
              <a:r>
                <a:rPr lang="en-US" altLang="zh-CN" sz="2400" dirty="0" smtClean="0">
                  <a:latin typeface="Constantia" panose="02030602050306030303" pitchFamily="18" charset="0"/>
                  <a:cs typeface="Consolas" panose="020B0609020204030204" pitchFamily="49" charset="0"/>
                </a:rPr>
                <a:t>(i.e. known patterns) have been separated perfectly</a:t>
              </a:r>
              <a:endParaRPr lang="zh-CN" altLang="en-US" sz="2400" dirty="0" smtClean="0">
                <a:latin typeface="Constantia" panose="02030602050306030303" pitchFamily="18" charset="0"/>
                <a:cs typeface="Consolas" panose="020B0609020204030204" pitchFamily="49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050084" y="5013176"/>
            <a:ext cx="2710118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Can we truly feel satisfied?</a:t>
            </a:r>
            <a:endParaRPr lang="zh-CN" altLang="en-US" sz="2400" dirty="0" smtClean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Example: “Sea bass” vs. “Salmon” 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916312" y="4526634"/>
            <a:ext cx="5339385" cy="1771397"/>
            <a:chOff x="2916312" y="4526634"/>
            <a:chExt cx="5339385" cy="1771397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369" y="4526634"/>
              <a:ext cx="2952328" cy="1771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614294" y="5210872"/>
              <a:ext cx="1569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C00000"/>
                  </a:solidFill>
                  <a:latin typeface="Comic Sans MS" panose="030F0702030302020204" pitchFamily="66" charset="0"/>
                </a:rPr>
                <a:t>Tradeoff</a:t>
              </a:r>
              <a:endParaRPr lang="zh-CN" altLang="en-US" sz="2400" dirty="0" smtClean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0" name="直接箭头连接符 9"/>
            <p:cNvCxnSpPr>
              <a:stCxn id="7" idx="3"/>
            </p:cNvCxnSpPr>
            <p:nvPr/>
          </p:nvCxnSpPr>
          <p:spPr>
            <a:xfrm>
              <a:off x="2923645" y="4952748"/>
              <a:ext cx="712251" cy="35394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27" idx="3"/>
            </p:cNvCxnSpPr>
            <p:nvPr/>
          </p:nvCxnSpPr>
          <p:spPr>
            <a:xfrm flipV="1">
              <a:off x="2916312" y="5529426"/>
              <a:ext cx="719584" cy="35394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778154" y="4598805"/>
            <a:ext cx="2145491" cy="1638507"/>
            <a:chOff x="778154" y="4598805"/>
            <a:chExt cx="2145491" cy="1638507"/>
          </a:xfrm>
        </p:grpSpPr>
        <p:sp>
          <p:nvSpPr>
            <p:cNvPr id="7" name="TextBox 6"/>
            <p:cNvSpPr txBox="1"/>
            <p:nvPr/>
          </p:nvSpPr>
          <p:spPr>
            <a:xfrm>
              <a:off x="785487" y="4598805"/>
              <a:ext cx="21381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C00000"/>
                  </a:solidFill>
                  <a:latin typeface="Comic Sans MS" panose="030F0702030302020204" pitchFamily="66" charset="0"/>
                </a:rPr>
                <a:t>Performance on the training set</a:t>
              </a:r>
              <a:endParaRPr lang="zh-CN" altLang="en-US" sz="2000" dirty="0" smtClean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78154" y="5529426"/>
              <a:ext cx="21381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C00000"/>
                  </a:solidFill>
                  <a:latin typeface="Comic Sans MS" panose="030F0702030302020204" pitchFamily="66" charset="0"/>
                </a:rPr>
                <a:t>Simplicity of the classifier</a:t>
              </a:r>
              <a:endParaRPr lang="zh-CN" altLang="en-US" sz="2000" dirty="0" smtClean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27732" y="943326"/>
            <a:ext cx="3628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Generalization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Comic Sans MS" panose="030F0702030302020204" pitchFamily="66" charset="0"/>
              </a:rPr>
              <a:t>[</a:t>
            </a:r>
            <a:r>
              <a:rPr lang="zh-CN" altLang="en-US" sz="2800" dirty="0" smtClean="0">
                <a:latin typeface="Comic Sans MS" panose="030F0702030302020204" pitchFamily="66" charset="0"/>
              </a:rPr>
              <a:t>泛化能力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/</a:t>
            </a:r>
            <a:r>
              <a:rPr lang="zh-CN" altLang="en-US" sz="2800" dirty="0" smtClean="0">
                <a:latin typeface="Comic Sans MS" panose="030F0702030302020204" pitchFamily="66" charset="0"/>
              </a:rPr>
              <a:t>推广能力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]</a:t>
            </a:r>
            <a:endParaRPr lang="zh-CN" altLang="en-US" sz="2800" dirty="0" smtClean="0">
              <a:latin typeface="Comic Sans MS" panose="030F0702030302020204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1306154"/>
            <a:ext cx="3628244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The ultimate goal!</a:t>
            </a:r>
            <a:endParaRPr lang="zh-CN" altLang="en-US" sz="3200" b="1" dirty="0" smtClean="0">
              <a:solidFill>
                <a:srgbClr val="006800"/>
              </a:solidFill>
              <a:latin typeface="Constantia" panose="02030602050306030303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405904"/>
            <a:ext cx="8280920" cy="2019014"/>
            <a:chOff x="539552" y="2405904"/>
            <a:chExt cx="8280920" cy="2019014"/>
          </a:xfrm>
        </p:grpSpPr>
        <p:sp>
          <p:nvSpPr>
            <p:cNvPr id="15" name="TextBox 14"/>
            <p:cNvSpPr txBox="1"/>
            <p:nvPr/>
          </p:nvSpPr>
          <p:spPr>
            <a:xfrm>
              <a:off x="539552" y="2405904"/>
              <a:ext cx="8064896" cy="1311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2400" dirty="0" smtClean="0">
                  <a:latin typeface="Constantia" panose="02030602050306030303" pitchFamily="18" charset="0"/>
                  <a:cs typeface="Consolas" panose="020B0609020204030204" pitchFamily="49" charset="0"/>
                </a:rPr>
                <a:t>The central aim of designing a classifier is to </a:t>
              </a:r>
              <a:r>
                <a:rPr lang="en-US" altLang="zh-CN" sz="2400" dirty="0" smtClean="0">
                  <a:solidFill>
                    <a:srgbClr val="0000CC"/>
                  </a:solidFill>
                  <a:latin typeface="Constantia" panose="02030602050306030303" pitchFamily="18" charset="0"/>
                  <a:cs typeface="Consolas" panose="020B0609020204030204" pitchFamily="49" charset="0"/>
                </a:rPr>
                <a:t>make correct decisions when presented with </a:t>
              </a:r>
              <a:r>
                <a:rPr lang="en-US" altLang="zh-CN" sz="2400" i="1" dirty="0" smtClean="0">
                  <a:solidFill>
                    <a:srgbClr val="0000CC"/>
                  </a:solidFill>
                  <a:latin typeface="Constantia" panose="02030602050306030303" pitchFamily="18" charset="0"/>
                  <a:cs typeface="Consolas" panose="020B0609020204030204" pitchFamily="49" charset="0"/>
                </a:rPr>
                <a:t>novel</a:t>
              </a:r>
              <a:r>
                <a:rPr lang="en-US" altLang="zh-CN" sz="2400" dirty="0" smtClean="0">
                  <a:solidFill>
                    <a:srgbClr val="0000CC"/>
                  </a:solidFill>
                  <a:latin typeface="Constantia" panose="02030602050306030303" pitchFamily="18" charset="0"/>
                  <a:cs typeface="Consolas" panose="020B0609020204030204" pitchFamily="49" charset="0"/>
                </a:rPr>
                <a:t> (</a:t>
              </a:r>
              <a:r>
                <a:rPr lang="en-US" altLang="zh-CN" sz="2400" i="1" dirty="0" smtClean="0">
                  <a:solidFill>
                    <a:srgbClr val="0000CC"/>
                  </a:solidFill>
                  <a:latin typeface="Constantia" panose="02030602050306030303" pitchFamily="18" charset="0"/>
                  <a:cs typeface="Consolas" panose="020B0609020204030204" pitchFamily="49" charset="0"/>
                </a:rPr>
                <a:t>unseen/test</a:t>
              </a:r>
              <a:r>
                <a:rPr lang="en-US" altLang="zh-CN" sz="2400" dirty="0" smtClean="0">
                  <a:solidFill>
                    <a:srgbClr val="0000CC"/>
                  </a:solidFill>
                  <a:latin typeface="Constantia" panose="02030602050306030303" pitchFamily="18" charset="0"/>
                  <a:cs typeface="Consolas" panose="020B0609020204030204" pitchFamily="49" charset="0"/>
                </a:rPr>
                <a:t>) patterns</a:t>
              </a:r>
              <a:r>
                <a:rPr lang="en-US" altLang="zh-CN" sz="2400" dirty="0" smtClean="0">
                  <a:latin typeface="Constantia" panose="02030602050306030303" pitchFamily="18" charset="0"/>
                  <a:cs typeface="Consolas" panose="020B0609020204030204" pitchFamily="49" charset="0"/>
                </a:rPr>
                <a:t>, not on training patterns whose labels are already known</a:t>
              </a:r>
              <a:endParaRPr lang="zh-CN" altLang="en-US" sz="2400" dirty="0" smtClean="0">
                <a:latin typeface="Constantia" panose="02030602050306030303" pitchFamily="18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3717032"/>
              <a:ext cx="7272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smtClean="0">
                  <a:latin typeface="Constantia" panose="02030602050306030303" pitchFamily="18" charset="0"/>
                </a:rPr>
                <a:t>e.g. it’s useless to get 100% accuracy when answering homework questions while get low accuracy when answering exam questions</a:t>
              </a:r>
              <a:endParaRPr lang="zh-CN" altLang="en-US" sz="2000" i="1" dirty="0" smtClean="0">
                <a:latin typeface="Constantia" panose="02030602050306030303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39552" y="1102166"/>
            <a:ext cx="7920880" cy="12811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rgbClr val="004623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 smtClean="0">
                <a:sym typeface="+mn-ea"/>
              </a:rPr>
              <a:t>Related Fields to PR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185" y="1339187"/>
            <a:ext cx="8579296" cy="4824536"/>
          </a:xfrm>
        </p:spPr>
        <p:txBody>
          <a:bodyPr/>
          <a:lstStyle/>
          <a:p>
            <a:pPr indent="0" algn="just" latinLnBrk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/>
              <a:t> Hypothesis Testing (</a:t>
            </a:r>
            <a:r>
              <a:rPr lang="zh-CN" altLang="en-US" sz="2000" dirty="0" smtClean="0"/>
              <a:t>假设检验</a:t>
            </a:r>
            <a:r>
              <a:rPr lang="en-US" altLang="zh-CN" sz="2000" dirty="0" smtClean="0"/>
              <a:t>)</a:t>
            </a:r>
          </a:p>
          <a:p>
            <a:pPr lvl="1" indent="0" algn="just" latinLnBrk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/>
              <a:t> Null hypothesis </a:t>
            </a:r>
            <a:r>
              <a:rPr lang="en-US" altLang="zh-CN" sz="1800" dirty="0" smtClean="0">
                <a:sym typeface="Wingdings" panose="05000000000000000000" pitchFamily="2" charset="2"/>
              </a:rPr>
              <a:t> Rejection or Not </a:t>
            </a:r>
            <a:endParaRPr lang="en-US" altLang="zh-CN" sz="1800" dirty="0" smtClean="0">
              <a:solidFill>
                <a:srgbClr val="C00000"/>
              </a:solidFill>
              <a:latin typeface="Book Antiqua" panose="02040602050305030304" pitchFamily="18" charset="0"/>
              <a:sym typeface="Wingdings" panose="05000000000000000000" pitchFamily="2" charset="2"/>
            </a:endParaRPr>
          </a:p>
          <a:p>
            <a:pPr marL="344170" lvl="1" indent="0" algn="just" latinLnBrk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E.g.: To determine whether a drug is effective; Null </a:t>
            </a:r>
            <a:r>
              <a:rPr lang="en-US" altLang="zh-CN" sz="1800" i="1" dirty="0">
                <a:latin typeface="Book Antiqua" panose="02040602050305030304" pitchFamily="18" charset="0"/>
                <a:sym typeface="Wingdings" panose="05000000000000000000" pitchFamily="2" charset="2"/>
              </a:rPr>
              <a:t>h</a:t>
            </a:r>
            <a:r>
              <a:rPr lang="en-US" altLang="zh-CN" sz="1800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ypothesis: it has not effect</a:t>
            </a:r>
          </a:p>
          <a:p>
            <a:pPr indent="0" algn="just" latinLnBrk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latin typeface="Book Antiqua" panose="02040602050305030304" pitchFamily="18" charset="0"/>
              </a:rPr>
              <a:t> Image Processing (</a:t>
            </a:r>
            <a:r>
              <a:rPr lang="zh-CN" altLang="en-US" sz="2000" dirty="0" smtClean="0">
                <a:latin typeface="Book Antiqua" panose="02040602050305030304" pitchFamily="18" charset="0"/>
              </a:rPr>
              <a:t>图像处理</a:t>
            </a:r>
            <a:r>
              <a:rPr lang="en-US" altLang="zh-CN" sz="2000" dirty="0" smtClean="0">
                <a:latin typeface="Book Antiqua" panose="02040602050305030304" pitchFamily="18" charset="0"/>
              </a:rPr>
              <a:t>)</a:t>
            </a:r>
          </a:p>
          <a:p>
            <a:pPr lvl="1" indent="0" algn="just" latinLnBrk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latin typeface="Book Antiqua" panose="02040602050305030304" pitchFamily="18" charset="0"/>
              </a:rPr>
              <a:t> Image </a:t>
            </a:r>
            <a:r>
              <a:rPr lang="en-US" altLang="zh-CN" sz="1800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 Image</a:t>
            </a:r>
          </a:p>
          <a:p>
            <a:pPr indent="0" algn="just" latinLnBrk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latin typeface="Book Antiqua" panose="02040602050305030304" pitchFamily="18" charset="0"/>
              </a:rPr>
              <a:t> Regression (</a:t>
            </a:r>
            <a:r>
              <a:rPr lang="zh-CN" altLang="en-US" sz="2000" dirty="0" smtClean="0">
                <a:latin typeface="Book Antiqua" panose="02040602050305030304" pitchFamily="18" charset="0"/>
              </a:rPr>
              <a:t>回归分析</a:t>
            </a:r>
            <a:r>
              <a:rPr lang="en-US" altLang="zh-CN" sz="2000" dirty="0" smtClean="0">
                <a:latin typeface="Book Antiqua" panose="02040602050305030304" pitchFamily="18" charset="0"/>
              </a:rPr>
              <a:t>)</a:t>
            </a:r>
          </a:p>
          <a:p>
            <a:pPr lvl="1" indent="0" algn="just" latinLnBrk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latin typeface="Book Antiqua" panose="02040602050305030304" pitchFamily="18" charset="0"/>
              </a:rPr>
              <a:t> Pattern </a:t>
            </a:r>
            <a:r>
              <a:rPr lang="en-US" altLang="zh-CN" sz="1800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 Real Value</a:t>
            </a:r>
          </a:p>
          <a:p>
            <a:pPr indent="0" algn="just" latinLnBrk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latin typeface="Book Antiqua" panose="02040602050305030304" pitchFamily="18" charset="0"/>
              </a:rPr>
              <a:t> Interpolation (</a:t>
            </a:r>
            <a:r>
              <a:rPr lang="zh-CN" altLang="en-US" sz="2000" dirty="0" smtClean="0">
                <a:latin typeface="Book Antiqua" panose="02040602050305030304" pitchFamily="18" charset="0"/>
              </a:rPr>
              <a:t>插值</a:t>
            </a:r>
            <a:r>
              <a:rPr lang="en-US" altLang="zh-CN" sz="2000" dirty="0" smtClean="0">
                <a:latin typeface="Book Antiqua" panose="02040602050305030304" pitchFamily="18" charset="0"/>
              </a:rPr>
              <a:t>)</a:t>
            </a:r>
          </a:p>
          <a:p>
            <a:pPr lvl="1" indent="0" algn="just" latinLnBrk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latin typeface="Book Antiqua" panose="02040602050305030304" pitchFamily="18" charset="0"/>
              </a:rPr>
              <a:t> Pattern (unexplored input range) </a:t>
            </a:r>
            <a:r>
              <a:rPr lang="en-US" altLang="zh-CN" sz="1800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 Interpolated Value</a:t>
            </a:r>
          </a:p>
          <a:p>
            <a:pPr indent="0" algn="just" latinLnBrk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latin typeface="Book Antiqua" panose="02040602050305030304" pitchFamily="18" charset="0"/>
              </a:rPr>
              <a:t> Density Estimation (</a:t>
            </a:r>
            <a:r>
              <a:rPr lang="zh-CN" altLang="en-US" sz="2000" dirty="0" smtClean="0">
                <a:latin typeface="Book Antiqua" panose="02040602050305030304" pitchFamily="18" charset="0"/>
              </a:rPr>
              <a:t>概率密度估计</a:t>
            </a:r>
            <a:r>
              <a:rPr lang="en-US" altLang="zh-CN" sz="2000" dirty="0" smtClean="0">
                <a:latin typeface="Book Antiqua" panose="02040602050305030304" pitchFamily="18" charset="0"/>
              </a:rPr>
              <a:t>)</a:t>
            </a:r>
          </a:p>
          <a:p>
            <a:pPr lvl="1" indent="0" algn="just" latinLnBrk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latin typeface="Book Antiqua" panose="02040602050305030304" pitchFamily="18" charset="0"/>
              </a:rPr>
              <a:t> Patterns </a:t>
            </a:r>
            <a:r>
              <a:rPr lang="en-US" altLang="zh-CN" sz="1800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 Probability density function (</a:t>
            </a:r>
            <a:r>
              <a:rPr lang="en-US" altLang="zh-CN" sz="1800" dirty="0" err="1" smtClean="0">
                <a:latin typeface="Book Antiqua" panose="02040602050305030304" pitchFamily="18" charset="0"/>
                <a:sym typeface="Wingdings" panose="05000000000000000000" pitchFamily="2" charset="2"/>
              </a:rPr>
              <a:t>pdf</a:t>
            </a:r>
            <a:r>
              <a:rPr lang="en-US" altLang="zh-CN" sz="1800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) for different categories</a:t>
            </a:r>
            <a:endParaRPr lang="zh-CN" alt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029" y="877323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Pattern Recognition: </a:t>
            </a:r>
            <a:r>
              <a:rPr lang="en-US" altLang="zh-CN" sz="2400" b="1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Pattern </a:t>
            </a:r>
            <a:r>
              <a:rPr lang="en-US" altLang="zh-CN" sz="2400" b="1" dirty="0" smtClean="0">
                <a:solidFill>
                  <a:srgbClr val="FF0000"/>
                </a:solidFill>
                <a:latin typeface="Constantia" panose="02030602050306030303" pitchFamily="18" charset="0"/>
                <a:sym typeface="Wingdings" panose="05000000000000000000" pitchFamily="2" charset="2"/>
              </a:rPr>
              <a:t> Category</a:t>
            </a:r>
            <a:endParaRPr lang="zh-CN" altLang="en-US" sz="2400" b="1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5364088" y="2709932"/>
            <a:ext cx="3635896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Often employed as preliminary steps in pattern recognition</a:t>
            </a:r>
            <a:endParaRPr lang="zh-CN" altLang="en-US" sz="2800" dirty="0" smtClean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 smtClean="0">
                <a:sym typeface="+mn-ea"/>
              </a:rPr>
              <a:t>Pattern Recognition System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24" y="1186985"/>
            <a:ext cx="1800201" cy="516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标注 10"/>
          <p:cNvSpPr/>
          <p:nvPr/>
        </p:nvSpPr>
        <p:spPr>
          <a:xfrm>
            <a:off x="4499992" y="5444971"/>
            <a:ext cx="4464496" cy="720080"/>
          </a:xfrm>
          <a:prstGeom prst="wedgeRoundRectCallout">
            <a:avLst>
              <a:gd name="adj1" fmla="val -69433"/>
              <a:gd name="adj2" fmla="val -53512"/>
              <a:gd name="adj3" fmla="val 16667"/>
            </a:avLst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A sensor converts physical inputs (e.g. images, sounds) into digital signal data </a:t>
            </a:r>
            <a:endParaRPr lang="zh-CN" altLang="en-US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4499992" y="4508867"/>
            <a:ext cx="4464496" cy="720080"/>
          </a:xfrm>
          <a:prstGeom prst="wedgeRoundRectCallout">
            <a:avLst>
              <a:gd name="adj1" fmla="val -68919"/>
              <a:gd name="adj2" fmla="val -39403"/>
              <a:gd name="adj3" fmla="val 16667"/>
            </a:avLst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A </a:t>
            </a:r>
            <a:r>
              <a:rPr lang="en-US" altLang="zh-CN" dirty="0" err="1" smtClean="0">
                <a:solidFill>
                  <a:schemeClr val="tx1"/>
                </a:solidFill>
                <a:latin typeface="Constantia" panose="02030602050306030303" pitchFamily="18" charset="0"/>
              </a:rPr>
              <a:t>segmentor</a:t>
            </a:r>
            <a:r>
              <a:rPr lang="en-US" altLang="zh-CN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 isolates sensed objects from the background or from other object </a:t>
            </a:r>
            <a:endParaRPr lang="zh-CN" altLang="en-US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499992" y="3644771"/>
            <a:ext cx="4464496" cy="720080"/>
          </a:xfrm>
          <a:prstGeom prst="wedgeRoundRectCallout">
            <a:avLst>
              <a:gd name="adj1" fmla="val -69176"/>
              <a:gd name="adj2" fmla="val -25293"/>
              <a:gd name="adj3" fmla="val 16667"/>
            </a:avLst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A feature extractor measures object properties that are useful for classification</a:t>
            </a:r>
            <a:endParaRPr lang="zh-CN" altLang="en-US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4499992" y="2708667"/>
            <a:ext cx="4464496" cy="720080"/>
          </a:xfrm>
          <a:prstGeom prst="wedgeRoundRectCallout">
            <a:avLst>
              <a:gd name="adj1" fmla="val -68919"/>
              <a:gd name="adj2" fmla="val -9616"/>
              <a:gd name="adj3" fmla="val 16667"/>
            </a:avLst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A classifier uses extracted features to assign the sensed object to a category</a:t>
            </a:r>
            <a:endParaRPr lang="zh-CN" altLang="en-US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4499992" y="1772563"/>
            <a:ext cx="4464496" cy="720080"/>
          </a:xfrm>
          <a:prstGeom prst="wedgeRoundRectCallout">
            <a:avLst>
              <a:gd name="adj1" fmla="val -69433"/>
              <a:gd name="adj2" fmla="val 13900"/>
              <a:gd name="adj3" fmla="val 16667"/>
            </a:avLst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A post processor decide on the appropriate action based on the classification</a:t>
            </a:r>
            <a:endParaRPr lang="zh-CN" altLang="en-US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79512" y="2015386"/>
            <a:ext cx="1733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onstantia" panose="02030602050306030303" pitchFamily="18" charset="0"/>
              </a:rPr>
              <a:t>In addition to the </a:t>
            </a:r>
            <a:r>
              <a:rPr lang="en-US" altLang="zh-CN" sz="20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usual “bottom-up” </a:t>
            </a:r>
            <a:r>
              <a:rPr lang="en-US" altLang="zh-CN" sz="2000" dirty="0" smtClean="0">
                <a:latin typeface="Constantia" panose="02030602050306030303" pitchFamily="18" charset="0"/>
              </a:rPr>
              <a:t>flow of data, some systems also employ </a:t>
            </a:r>
            <a:r>
              <a:rPr lang="en-US" altLang="zh-CN" sz="20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feedback</a:t>
            </a:r>
            <a:r>
              <a:rPr lang="en-US" altLang="zh-CN" sz="2000" dirty="0" smtClean="0">
                <a:latin typeface="Constantia" panose="02030602050306030303" pitchFamily="18" charset="0"/>
              </a:rPr>
              <a:t> from higher levels back down to lower levels (gray arrows)</a:t>
            </a:r>
            <a:endParaRPr lang="zh-CN" altLang="en-US" sz="2000" dirty="0" smtClean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513" y="950913"/>
            <a:ext cx="8280400" cy="5351462"/>
          </a:xfrm>
        </p:spPr>
        <p:txBody>
          <a:bodyPr/>
          <a:lstStyle/>
          <a:p>
            <a:r>
              <a:rPr lang="en-US" altLang="zh-CN" sz="2200" dirty="0" smtClean="0">
                <a:sym typeface="+mn-ea"/>
              </a:rPr>
              <a:t>Books</a:t>
            </a:r>
            <a:endParaRPr lang="en-US" altLang="zh-CN" sz="2200" dirty="0" smtClean="0"/>
          </a:p>
          <a:p>
            <a:pPr lvl="1"/>
            <a:r>
              <a:rPr lang="en-US" altLang="zh-CN" sz="2200" dirty="0" smtClean="0">
                <a:sym typeface="+mn-ea"/>
              </a:rPr>
              <a:t>S. </a:t>
            </a:r>
            <a:r>
              <a:rPr lang="en-US" altLang="zh-CN" sz="2200" dirty="0" err="1" smtClean="0">
                <a:sym typeface="+mn-ea"/>
              </a:rPr>
              <a:t>Theodoridis</a:t>
            </a:r>
            <a:r>
              <a:rPr lang="en-US" altLang="zh-CN" sz="2200" dirty="0" smtClean="0">
                <a:sym typeface="+mn-ea"/>
              </a:rPr>
              <a:t>, K. </a:t>
            </a:r>
            <a:r>
              <a:rPr lang="en-US" altLang="zh-CN" sz="2200" dirty="0" err="1" smtClean="0">
                <a:sym typeface="+mn-ea"/>
              </a:rPr>
              <a:t>Koutroumbas</a:t>
            </a:r>
            <a:r>
              <a:rPr lang="en-US" altLang="zh-CN" sz="2200" dirty="0" smtClean="0">
                <a:sym typeface="+mn-ea"/>
              </a:rPr>
              <a:t>. </a:t>
            </a:r>
            <a:r>
              <a:rPr lang="en-US" altLang="zh-CN" sz="2200" dirty="0" smtClean="0">
                <a:solidFill>
                  <a:srgbClr val="0000CC"/>
                </a:solidFill>
                <a:latin typeface="Comic Sans MS" panose="030F0702030302020204" pitchFamily="66" charset="0"/>
                <a:sym typeface="+mn-ea"/>
              </a:rPr>
              <a:t>Pattern Recognition, 4th edition</a:t>
            </a:r>
            <a:r>
              <a:rPr lang="en-US" altLang="zh-CN" sz="2200" dirty="0" smtClean="0">
                <a:sym typeface="+mn-ea"/>
              </a:rPr>
              <a:t>. Elsevier Publishers, 2009.</a:t>
            </a:r>
            <a:endParaRPr lang="en-US" altLang="zh-CN" sz="2200" dirty="0" smtClean="0"/>
          </a:p>
          <a:p>
            <a:pPr lvl="1">
              <a:spcBef>
                <a:spcPts val="1200"/>
              </a:spcBef>
            </a:pPr>
            <a:r>
              <a:rPr lang="en-US" altLang="zh-CN" sz="2200" dirty="0" smtClean="0">
                <a:sym typeface="+mn-ea"/>
              </a:rPr>
              <a:t>C. Bishop. </a:t>
            </a:r>
            <a:r>
              <a:rPr lang="en-US" altLang="zh-CN" sz="2200" dirty="0">
                <a:solidFill>
                  <a:srgbClr val="0000CC"/>
                </a:solidFill>
                <a:latin typeface="Comic Sans MS" panose="030F0702030302020204" pitchFamily="66" charset="0"/>
                <a:sym typeface="+mn-ea"/>
              </a:rPr>
              <a:t>Pattern Recognition and Machine Learning</a:t>
            </a:r>
            <a:r>
              <a:rPr lang="en-US" altLang="zh-CN" sz="2200" dirty="0" smtClean="0">
                <a:sym typeface="+mn-ea"/>
              </a:rPr>
              <a:t>. Cambridge University Press, 2007.</a:t>
            </a:r>
            <a:endParaRPr lang="en-US" altLang="zh-CN" sz="2200" dirty="0" smtClean="0"/>
          </a:p>
          <a:p>
            <a:pPr lvl="1">
              <a:spcBef>
                <a:spcPts val="1200"/>
              </a:spcBef>
            </a:pPr>
            <a:r>
              <a:rPr lang="zh-CN" altLang="en-US" sz="2200" dirty="0" smtClean="0">
                <a:sym typeface="+mn-ea"/>
              </a:rPr>
              <a:t>张学工</a:t>
            </a:r>
            <a:r>
              <a:rPr lang="en-US" altLang="zh-CN" sz="2200" dirty="0" smtClean="0">
                <a:sym typeface="+mn-ea"/>
              </a:rPr>
              <a:t>. </a:t>
            </a:r>
            <a:r>
              <a:rPr lang="zh-CN" altLang="en-US" sz="2200" dirty="0" smtClean="0">
                <a:sym typeface="+mn-ea"/>
              </a:rPr>
              <a:t>模式识别</a:t>
            </a:r>
            <a:r>
              <a:rPr lang="en-US" altLang="zh-CN" sz="2200" dirty="0" smtClean="0">
                <a:sym typeface="+mn-ea"/>
              </a:rPr>
              <a:t>(</a:t>
            </a:r>
            <a:r>
              <a:rPr lang="zh-CN" altLang="en-US" sz="2200" dirty="0" smtClean="0">
                <a:sym typeface="+mn-ea"/>
              </a:rPr>
              <a:t>第三版</a:t>
            </a:r>
            <a:r>
              <a:rPr lang="en-US" altLang="zh-CN" sz="2200" dirty="0" smtClean="0">
                <a:sym typeface="+mn-ea"/>
              </a:rPr>
              <a:t>). </a:t>
            </a:r>
            <a:r>
              <a:rPr lang="zh-CN" altLang="en-US" sz="2200" dirty="0" smtClean="0">
                <a:sym typeface="+mn-ea"/>
              </a:rPr>
              <a:t>清华大学出版社</a:t>
            </a:r>
            <a:r>
              <a:rPr lang="en-US" altLang="zh-CN" sz="2200" dirty="0" smtClean="0">
                <a:sym typeface="+mn-ea"/>
              </a:rPr>
              <a:t>, 2010.</a:t>
            </a:r>
            <a:endParaRPr lang="en-US" altLang="zh-CN" sz="2200" dirty="0" smtClean="0"/>
          </a:p>
          <a:p>
            <a:pPr>
              <a:spcBef>
                <a:spcPts val="1800"/>
              </a:spcBef>
            </a:pPr>
            <a:r>
              <a:rPr lang="en-US" altLang="zh-CN" sz="2200" dirty="0" smtClean="0">
                <a:sym typeface="+mn-ea"/>
              </a:rPr>
              <a:t>Web Resources</a:t>
            </a:r>
            <a:endParaRPr lang="en-US" altLang="zh-CN" sz="2200" dirty="0" smtClean="0"/>
          </a:p>
          <a:p>
            <a:pPr lvl="1" algn="l">
              <a:spcBef>
                <a:spcPts val="1200"/>
              </a:spcBef>
              <a:buClrTx/>
              <a:buSzTx/>
              <a:buFontTx/>
            </a:pPr>
            <a:r>
              <a:rPr lang="en-US" altLang="zh-CN" sz="2200" u="sng" dirty="0">
                <a:solidFill>
                  <a:srgbClr val="0000CC"/>
                </a:solidFill>
                <a:latin typeface="Comic Sans MS" panose="030F0702030302020204" pitchFamily="66" charset="0"/>
                <a:cs typeface="+mn-ea"/>
                <a:sym typeface="+mn-ea"/>
              </a:rPr>
              <a:t>International Association for Pattern Recognition (IAPR)</a:t>
            </a:r>
          </a:p>
          <a:p>
            <a:pPr lvl="1" algn="l">
              <a:spcBef>
                <a:spcPts val="1200"/>
              </a:spcBef>
              <a:buClrTx/>
              <a:buSzTx/>
              <a:buFontTx/>
            </a:pPr>
            <a:r>
              <a:rPr lang="en-US" altLang="zh-CN" sz="2200" u="sng" dirty="0">
                <a:solidFill>
                  <a:srgbClr val="0000CC"/>
                </a:solidFill>
                <a:latin typeface="Comic Sans MS" panose="030F0702030302020204" pitchFamily="66" charset="0"/>
                <a:cs typeface="+mn-ea"/>
                <a:sym typeface="+mn-ea"/>
              </a:rPr>
              <a:t>Pattern Recognition Journal (PRJ)</a:t>
            </a:r>
          </a:p>
          <a:p>
            <a:pPr lvl="1" algn="l">
              <a:spcBef>
                <a:spcPts val="1200"/>
              </a:spcBef>
              <a:buClrTx/>
              <a:buSzTx/>
              <a:buFontTx/>
            </a:pPr>
            <a:r>
              <a:rPr lang="en-US" altLang="zh-CN" sz="2200" u="sng" dirty="0">
                <a:solidFill>
                  <a:srgbClr val="0000CC"/>
                </a:solidFill>
                <a:latin typeface="Comic Sans MS" panose="030F0702030302020204" pitchFamily="66" charset="0"/>
                <a:cs typeface="+mn-ea"/>
                <a:sym typeface="+mn-ea"/>
              </a:rPr>
              <a:t>List of pattern recognition web sites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 smtClean="0">
                <a:sym typeface="+mn-ea"/>
              </a:rPr>
              <a:t>Design Cycle of PR System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039" y="1196499"/>
            <a:ext cx="2291660" cy="494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6572" y="1196499"/>
            <a:ext cx="4896544" cy="154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Constantia" panose="02030602050306030303" pitchFamily="18" charset="0"/>
              </a:rPr>
              <a:t>The design of a PR system usually </a:t>
            </a:r>
            <a:r>
              <a:rPr lang="en-US" altLang="zh-CN" sz="2000" dirty="0" smtClean="0">
                <a:solidFill>
                  <a:srgbClr val="C00000"/>
                </a:solidFill>
                <a:latin typeface="Constantia" panose="02030602050306030303" pitchFamily="18" charset="0"/>
              </a:rPr>
              <a:t>entails a number of different activities</a:t>
            </a:r>
            <a:r>
              <a:rPr lang="en-US" altLang="zh-CN" sz="2000" dirty="0" smtClean="0">
                <a:latin typeface="Constantia" panose="02030602050306030303" pitchFamily="18" charset="0"/>
              </a:rPr>
              <a:t>, such as </a:t>
            </a:r>
            <a:r>
              <a:rPr lang="en-US" altLang="zh-CN" sz="2000" i="1" dirty="0" smtClean="0">
                <a:latin typeface="Constantia" panose="02030602050306030303" pitchFamily="18" charset="0"/>
              </a:rPr>
              <a:t>data collection, feature choice, model choice, classifier training, classifier evaluation.</a:t>
            </a:r>
            <a:endParaRPr lang="zh-CN" altLang="en-US" sz="2000" dirty="0" smtClean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653" y="2841735"/>
            <a:ext cx="483445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Data collection accounts for </a:t>
            </a:r>
            <a:r>
              <a:rPr lang="en-US" altLang="zh-CN" dirty="0" smtClean="0">
                <a:solidFill>
                  <a:srgbClr val="0000CC"/>
                </a:solidFill>
                <a:latin typeface="Constantia" panose="02030602050306030303" pitchFamily="18" charset="0"/>
              </a:rPr>
              <a:t>a large part</a:t>
            </a:r>
            <a:r>
              <a:rPr lang="en-US" altLang="zh-CN" dirty="0" smtClean="0">
                <a:latin typeface="Constantia" panose="02030602050306030303" pitchFamily="18" charset="0"/>
              </a:rPr>
              <a:t> of the cost of developing a PR system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6653" y="3594195"/>
            <a:ext cx="4834455" cy="1972214"/>
            <a:chOff x="529633" y="3522440"/>
            <a:chExt cx="4834455" cy="1972214"/>
          </a:xfrm>
        </p:grpSpPr>
        <p:sp>
          <p:nvSpPr>
            <p:cNvPr id="7" name="TextBox 6"/>
            <p:cNvSpPr txBox="1"/>
            <p:nvPr/>
          </p:nvSpPr>
          <p:spPr>
            <a:xfrm>
              <a:off x="529633" y="3522440"/>
              <a:ext cx="4834455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10000"/>
                </a:lnSpc>
                <a:buFont typeface="Wingdings" panose="05000000000000000000" pitchFamily="2" charset="2"/>
                <a:buChar char="p"/>
              </a:pPr>
              <a:r>
                <a:rPr lang="en-US" altLang="zh-CN" dirty="0" smtClean="0">
                  <a:latin typeface="Constantia" panose="02030602050306030303" pitchFamily="18" charset="0"/>
                </a:rPr>
                <a:t>Feature choice and model choice are highly domain-dependent, where </a:t>
              </a:r>
              <a:r>
                <a:rPr lang="en-US" altLang="zh-CN" i="1" dirty="0" smtClean="0">
                  <a:solidFill>
                    <a:srgbClr val="0000CC"/>
                  </a:solidFill>
                  <a:latin typeface="Constantia" panose="02030602050306030303" pitchFamily="18" charset="0"/>
                </a:rPr>
                <a:t>prior knowledge</a:t>
              </a:r>
              <a:r>
                <a:rPr lang="en-US" altLang="zh-CN" dirty="0" smtClean="0">
                  <a:solidFill>
                    <a:srgbClr val="0000CC"/>
                  </a:solidFill>
                  <a:latin typeface="Constantia" panose="02030602050306030303" pitchFamily="18" charset="0"/>
                </a:rPr>
                <a:t> (</a:t>
              </a:r>
              <a:r>
                <a:rPr lang="zh-CN" altLang="en-US" dirty="0" smtClean="0">
                  <a:solidFill>
                    <a:srgbClr val="0000CC"/>
                  </a:solidFill>
                  <a:latin typeface="Constantia" panose="02030602050306030303" pitchFamily="18" charset="0"/>
                </a:rPr>
                <a:t>先验知识</a:t>
              </a:r>
              <a:r>
                <a:rPr lang="en-US" altLang="zh-CN" dirty="0" smtClean="0">
                  <a:solidFill>
                    <a:srgbClr val="0000CC"/>
                  </a:solidFill>
                  <a:latin typeface="Constantia" panose="02030602050306030303" pitchFamily="18" charset="0"/>
                </a:rPr>
                <a:t>)</a:t>
              </a:r>
              <a:r>
                <a:rPr lang="en-US" altLang="zh-CN" dirty="0" smtClean="0">
                  <a:latin typeface="Constantia" panose="02030602050306030303" pitchFamily="18" charset="0"/>
                </a:rPr>
                <a:t> plays very important role</a:t>
              </a:r>
              <a:endParaRPr lang="zh-CN" altLang="en-US" dirty="0" smtClean="0">
                <a:latin typeface="Constantia" panose="02030602050306030303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9592" y="4510282"/>
              <a:ext cx="4464496" cy="984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e.g.: lightness might be a good feature for distinguishing sea bass and salmon; </a:t>
              </a:r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might be </a:t>
              </a:r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preferred than nonlinear 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ones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15283" y="5638417"/>
            <a:ext cx="483445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Various activities may be repeated in order to obtain satisfactory results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0" y="365443"/>
            <a:ext cx="9144000" cy="76200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dirty="0" smtClean="0">
                <a:sym typeface="+mn-ea"/>
              </a:rPr>
              <a:t>Important Issues in Pattern Recognition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3884" y="1506166"/>
            <a:ext cx="187220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Noise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噪声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473884" y="2241902"/>
            <a:ext cx="208823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Segmentation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分割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473884" y="2977638"/>
            <a:ext cx="230425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Data Collection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数据采集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1473884" y="3713374"/>
            <a:ext cx="266429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Domain Knowledge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领域知识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473884" y="4449110"/>
            <a:ext cx="252027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Feature Extraction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特征抽取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1473884" y="5184846"/>
            <a:ext cx="288032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Pattern Representation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模式表示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0310" y="1506166"/>
            <a:ext cx="230425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Model Selection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模型选择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0309" y="2241902"/>
            <a:ext cx="208823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err="1" smtClean="0">
                <a:latin typeface="Constantia" panose="02030602050306030303" pitchFamily="18" charset="0"/>
              </a:rPr>
              <a:t>Overfitting</a:t>
            </a:r>
            <a:r>
              <a:rPr lang="en-US" altLang="zh-CN" dirty="0" smtClean="0">
                <a:latin typeface="Constantia" panose="02030602050306030303" pitchFamily="18" charset="0"/>
              </a:rPr>
              <a:t>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过配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0309" y="2977638"/>
            <a:ext cx="230425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Context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上下文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0309" y="3713374"/>
            <a:ext cx="266429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Classifier Ensemble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分类器集成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0309" y="4449110"/>
            <a:ext cx="252027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Costs and Risks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代价与风险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90309" y="5184846"/>
            <a:ext cx="331236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Computational Complexity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计算复杂度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0309" y="5920583"/>
            <a:ext cx="3312368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……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473884" y="5886521"/>
            <a:ext cx="2880321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Missing Features </a:t>
            </a:r>
            <a:br>
              <a:rPr lang="en-US" altLang="zh-CN" dirty="0" smtClean="0">
                <a:latin typeface="Constantia" panose="02030602050306030303" pitchFamily="18" charset="0"/>
              </a:rPr>
            </a:br>
            <a:r>
              <a:rPr lang="en-US" altLang="zh-CN" dirty="0" smtClean="0">
                <a:latin typeface="Constantia" panose="02030602050306030303" pitchFamily="18" charset="0"/>
              </a:rPr>
              <a:t>(</a:t>
            </a:r>
            <a:r>
              <a:rPr lang="zh-CN" altLang="en-US" dirty="0" smtClean="0">
                <a:latin typeface="Constantia" panose="02030602050306030303" pitchFamily="18" charset="0"/>
              </a:rPr>
              <a:t>缺失特征</a:t>
            </a:r>
            <a:r>
              <a:rPr lang="en-US" altLang="zh-CN" dirty="0" smtClean="0">
                <a:latin typeface="Constantia" panose="02030602050306030303" pitchFamily="18" charset="0"/>
              </a:rPr>
              <a:t>)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噪声（</a:t>
            </a:r>
            <a:r>
              <a:rPr lang="en-US" altLang="zh-CN" dirty="0"/>
              <a:t>noise</a:t>
            </a:r>
            <a:r>
              <a:rPr lang="zh-CN" altLang="en-US" dirty="0"/>
              <a:t>）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700088" y="1062038"/>
            <a:ext cx="8280400" cy="5351462"/>
          </a:xfrm>
        </p:spPr>
        <p:txBody>
          <a:bodyPr vert="horz" wrap="square" lIns="91440" tIns="45720" rIns="91440" bIns="45720" anchor="t"/>
          <a:lstStyle/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Various types of noise (e.g., shadows, conveyor belt might shake, etc.)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Noise can reduce the reliability of the feature values measured.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Knowledge of the noise process can help improve performance.</a:t>
            </a:r>
          </a:p>
          <a:p>
            <a:endParaRPr lang="zh-CN" altLang="en-US" dirty="0"/>
          </a:p>
        </p:txBody>
      </p:sp>
      <p:pic>
        <p:nvPicPr>
          <p:cNvPr id="40965" name="Picture 2" descr="http://www.toolfarm.com/images/noise/noise.jpg"/>
          <p:cNvPicPr>
            <a:picLocks noChangeAspect="1"/>
          </p:cNvPicPr>
          <p:nvPr/>
        </p:nvPicPr>
        <p:blipFill>
          <a:blip r:embed="rId2"/>
          <a:srcRect b="6976"/>
          <a:stretch>
            <a:fillRect/>
          </a:stretch>
        </p:blipFill>
        <p:spPr>
          <a:xfrm>
            <a:off x="2451100" y="3791585"/>
            <a:ext cx="3811588" cy="285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分割（</a:t>
            </a:r>
            <a:r>
              <a:rPr lang="en-US" altLang="ko-KR" dirty="0"/>
              <a:t>Segmentation</a:t>
            </a:r>
            <a:r>
              <a:rPr lang="zh-CN" altLang="en-US" dirty="0"/>
              <a:t>）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Individual patterns have to be segmented.</a:t>
            </a:r>
          </a:p>
          <a:p>
            <a:pPr lvl="1"/>
            <a: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  <a:t>How can we segment without having categorized them first ?</a:t>
            </a:r>
          </a:p>
          <a:p>
            <a:pPr lvl="1"/>
            <a: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  <a:t>How can we categorize them without having segmented them first ?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How do we "group" together the proper number of elements ?</a:t>
            </a:r>
          </a:p>
          <a:p>
            <a:endParaRPr lang="zh-CN" altLang="en-US" dirty="0"/>
          </a:p>
        </p:txBody>
      </p:sp>
      <p:pic>
        <p:nvPicPr>
          <p:cNvPr id="41989" name="Picture 2" descr="http://www.cs.nyu.edu/~yann/research/cface/startrek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3929063"/>
            <a:ext cx="5214938" cy="2359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数据采集（</a:t>
            </a:r>
            <a:r>
              <a:rPr lang="en-US" altLang="ko-KR" dirty="0"/>
              <a:t>Data Collection</a:t>
            </a:r>
            <a:r>
              <a:rPr lang="zh-CN" altLang="en-US" dirty="0"/>
              <a:t>）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How do we know that we have collected an adequately large and representative set of examples for training/testing the system?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The cost of data collection could be prohibitively </a:t>
            </a:r>
            <a:r>
              <a:rPr lang="en-US" altLang="zh-CN" sz="2400" dirty="0">
                <a:ea typeface="굴림" pitchFamily="48" charset="-127"/>
                <a:sym typeface="Symbol" panose="05050102010706020507" pitchFamily="18" charset="2"/>
              </a:rPr>
              <a:t>high</a:t>
            </a:r>
            <a:endParaRPr lang="en-US" altLang="ko-KR" sz="2400" dirty="0">
              <a:ea typeface="굴림" pitchFamily="48" charset="-127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pic>
        <p:nvPicPr>
          <p:cNvPr id="43013" name="Picture 2" descr="http://andrearf.files.wordpress.com/2007/10/nuclear-bomb-explos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3286125"/>
            <a:ext cx="4214813" cy="3159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领域知识（</a:t>
            </a:r>
            <a:r>
              <a:rPr lang="en-US" altLang="ko-KR" dirty="0"/>
              <a:t>Domain Knowledge</a:t>
            </a:r>
            <a:r>
              <a:rPr lang="zh-CN" altLang="en-US" dirty="0"/>
              <a:t>）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latinLnBrk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When there is not sufficient training data, incorporate domain knowledge:</a:t>
            </a:r>
          </a:p>
          <a:p>
            <a:pPr lvl="1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  <a:t>Model how each pattern is generated - this is difficult !! (e.g., recognize all types of chairs).</a:t>
            </a:r>
          </a:p>
          <a:p>
            <a:pPr lvl="1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  <a:t>Incorporate </a:t>
            </a:r>
            <a:r>
              <a:rPr lang="en-US" altLang="ko-KR" sz="2000" i="1" dirty="0">
                <a:ea typeface="굴림" pitchFamily="48" charset="-127"/>
                <a:sym typeface="Symbol" panose="05050102010706020507" pitchFamily="18" charset="2"/>
              </a:rPr>
              <a:t>some</a:t>
            </a:r>
            <a: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  <a:t> knowledge about </a:t>
            </a:r>
            <a:b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</a:br>
            <a: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  <a:t>the pattern generation method. (e.g.,</a:t>
            </a:r>
            <a:b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</a:br>
            <a: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  <a:t>optical character recognition (OCR) </a:t>
            </a:r>
            <a:b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</a:br>
            <a: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  <a:t>assuming characters are sequences </a:t>
            </a:r>
            <a:b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</a:br>
            <a: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  <a:t>of strokes)</a:t>
            </a:r>
          </a:p>
          <a:p>
            <a:endParaRPr lang="zh-CN" altLang="en-US" dirty="0"/>
          </a:p>
        </p:txBody>
      </p:sp>
      <p:pic>
        <p:nvPicPr>
          <p:cNvPr id="44037" name="Picture 2" descr="http://weblogs.asp.net/blogs/arturtrosin/TwoPremises/DomaiKnowled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3" y="3000375"/>
            <a:ext cx="2571750" cy="301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特征抽取（</a:t>
            </a:r>
            <a:r>
              <a:rPr lang="en-US" altLang="ko-KR" dirty="0"/>
              <a:t>Feature Extraction</a:t>
            </a:r>
            <a:r>
              <a:rPr lang="zh-CN" altLang="en-US" dirty="0"/>
              <a:t>）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sz="2400" dirty="0"/>
              <a:t>It is a domain-specific problem which influences classifier's performance.</a:t>
            </a:r>
          </a:p>
          <a:p>
            <a:r>
              <a:rPr lang="en-US" altLang="zh-CN" sz="2400" dirty="0"/>
              <a:t>Which features are most promising ?</a:t>
            </a:r>
          </a:p>
          <a:p>
            <a:r>
              <a:rPr lang="en-US" altLang="zh-CN" sz="2400" dirty="0"/>
              <a:t>Are there ways to automatically learn which features are best ?</a:t>
            </a:r>
          </a:p>
          <a:p>
            <a:r>
              <a:rPr lang="en-US" altLang="zh-CN" sz="2400" dirty="0"/>
              <a:t>How many should we use ?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Choose features that are robust </a:t>
            </a:r>
            <a:b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</a:b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to noise.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Favor features that lead to simpler </a:t>
            </a:r>
            <a:b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</a:b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decision regions.</a:t>
            </a:r>
            <a:endParaRPr lang="zh-CN" altLang="en-US" sz="2400" dirty="0"/>
          </a:p>
        </p:txBody>
      </p:sp>
      <p:pic>
        <p:nvPicPr>
          <p:cNvPr id="45061" name="Picture 2" descr="http://web.singnet.com.sg/~at35pl/fp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3429000"/>
            <a:ext cx="2849563" cy="285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模式表示（</a:t>
            </a:r>
            <a:r>
              <a:rPr lang="en-US" altLang="ko-KR" dirty="0"/>
              <a:t>Pattern Representation</a:t>
            </a:r>
            <a:r>
              <a:rPr lang="zh-CN" altLang="en-US" dirty="0"/>
              <a:t>）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405765" y="1106805"/>
            <a:ext cx="8581390" cy="5351145"/>
          </a:xfrm>
        </p:spPr>
        <p:txBody>
          <a:bodyPr vert="horz" wrap="square" lIns="91440" tIns="45720" rIns="91440" bIns="45720" anchor="t"/>
          <a:lstStyle/>
          <a:p>
            <a:pPr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  Similar patterns should have similar representations.</a:t>
            </a:r>
          </a:p>
          <a:p>
            <a:pPr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  Patterns from different classes should have dissimilar representations. </a:t>
            </a:r>
          </a:p>
          <a:p>
            <a:pPr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  Pattern representations should be invariant to transformations such as:</a:t>
            </a:r>
          </a:p>
          <a:p>
            <a:pPr lvl="1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굴림" pitchFamily="48" charset="-127"/>
                <a:sym typeface="Symbol" panose="05050102010706020507" pitchFamily="18" charset="2"/>
              </a:rPr>
              <a:t>  translations, rotations, resize, reflections, non-rigid deformations</a:t>
            </a:r>
          </a:p>
          <a:p>
            <a:pPr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  Small intra-class variation, </a:t>
            </a:r>
            <a:b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</a:b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large inter-class variation.</a:t>
            </a:r>
            <a:endParaRPr lang="zh-CN" altLang="en-US" sz="2400" dirty="0"/>
          </a:p>
        </p:txBody>
      </p:sp>
      <p:pic>
        <p:nvPicPr>
          <p:cNvPr id="46085" name="Picture 2" descr="http://raj1archiozz.files.wordpress.com/2009/08/st-10a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260" y="3953510"/>
            <a:ext cx="3643313" cy="2568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缺失特征（</a:t>
            </a:r>
            <a:r>
              <a:rPr lang="en-US" altLang="ko-KR" dirty="0"/>
              <a:t>Missing Features</a:t>
            </a:r>
            <a:r>
              <a:rPr lang="zh-CN" altLang="en-US" dirty="0"/>
              <a:t>）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Certain features might be missing (e.g., due to occlusion).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How should the classifier make the best decision with missing features?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How should we train the classifier with missing features ?</a:t>
            </a:r>
            <a:endParaRPr lang="zh-CN" altLang="en-US" sz="2400" dirty="0"/>
          </a:p>
        </p:txBody>
      </p:sp>
      <p:pic>
        <p:nvPicPr>
          <p:cNvPr id="47109" name="Picture 2" descr="http://www-2.dc.uba.ar/grupinv/imagenes/imagenes/occlusion_det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35" y="3530600"/>
            <a:ext cx="4214813" cy="3089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模型选择（</a:t>
            </a:r>
            <a:r>
              <a:rPr lang="en-US" altLang="ko-KR" dirty="0"/>
              <a:t>Model Selection</a:t>
            </a:r>
            <a:r>
              <a:rPr lang="zh-CN" altLang="en-US" dirty="0"/>
              <a:t>）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How do we know when to reject a class of models and try another one ?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Is the model selection process just a trial and error process ?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Can we automate this process ?</a:t>
            </a:r>
            <a:endParaRPr lang="zh-CN" altLang="en-US" sz="2400" dirty="0"/>
          </a:p>
        </p:txBody>
      </p:sp>
      <p:pic>
        <p:nvPicPr>
          <p:cNvPr id="48133" name="Picture 2" descr="http://upload.wikimedia.org/wikipedia/commons/thumb/e/e4/Artificial_neural_network.svg/560px-Artificial_neural_network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3786823"/>
            <a:ext cx="2636838" cy="2357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4" name="Picture 4" descr="http://coopunit.forestry.uga.edu/unit_homepage/Peterson/WILD8360/labs/lab3.h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3929698"/>
            <a:ext cx="2870200" cy="2214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5" name="Picture 6" descr="http://www.ifs.tuwien.ac.at/~andi/ghsom/img/logo_ghso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38" y="3786823"/>
            <a:ext cx="2928937" cy="24368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Remarks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0253" y="1069658"/>
            <a:ext cx="8280400" cy="5351462"/>
          </a:xfrm>
        </p:spPr>
        <p:txBody>
          <a:bodyPr/>
          <a:lstStyle/>
          <a:p>
            <a:r>
              <a:rPr lang="en-US" altLang="zh-CN" sz="2800" dirty="0" smtClean="0">
                <a:sym typeface="+mn-ea"/>
              </a:rPr>
              <a:t>Mathematical background</a:t>
            </a:r>
            <a:endParaRPr lang="en-US" altLang="zh-CN" sz="2800" dirty="0" smtClean="0"/>
          </a:p>
          <a:p>
            <a:pPr lvl="1"/>
            <a:r>
              <a:rPr lang="en-US" altLang="zh-CN" sz="2800" b="1" dirty="0" smtClean="0">
                <a:solidFill>
                  <a:srgbClr val="006800"/>
                </a:solidFill>
                <a:sym typeface="+mn-ea"/>
              </a:rPr>
              <a:t>Linear algebra</a:t>
            </a:r>
            <a:endParaRPr lang="en-US" altLang="zh-CN" sz="2800" dirty="0"/>
          </a:p>
          <a:p>
            <a:pPr lvl="1"/>
            <a:r>
              <a:rPr lang="en-US" altLang="zh-CN" sz="2800" b="1" dirty="0" smtClean="0">
                <a:solidFill>
                  <a:srgbClr val="006800"/>
                </a:solidFill>
                <a:sym typeface="+mn-ea"/>
              </a:rPr>
              <a:t>Probability theory</a:t>
            </a:r>
            <a:endParaRPr lang="en-US" altLang="zh-CN" sz="2800" dirty="0"/>
          </a:p>
          <a:p>
            <a:pPr lvl="1"/>
            <a:r>
              <a:rPr lang="en-US" altLang="zh-CN" sz="2800" dirty="0" smtClean="0">
                <a:sym typeface="+mn-ea"/>
              </a:rPr>
              <a:t>Statistics</a:t>
            </a:r>
            <a:endParaRPr lang="en-US" altLang="zh-CN" sz="2800" dirty="0" smtClean="0"/>
          </a:p>
          <a:p>
            <a:pPr lvl="1"/>
            <a:r>
              <a:rPr lang="en-US" altLang="zh-CN" sz="2800" dirty="0" smtClean="0">
                <a:sym typeface="+mn-ea"/>
              </a:rPr>
              <a:t>Information theory</a:t>
            </a:r>
          </a:p>
          <a:p>
            <a:pPr lvl="1"/>
            <a:r>
              <a:rPr lang="en-US" altLang="zh-CN"/>
              <a:t>......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过配（</a:t>
            </a:r>
            <a:r>
              <a:rPr lang="en-US" altLang="ko-KR" dirty="0"/>
              <a:t>Overfitting</a:t>
            </a:r>
            <a:r>
              <a:rPr lang="zh-CN" altLang="en-US" dirty="0"/>
              <a:t>）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Models complex</a:t>
            </a:r>
            <a:r>
              <a:rPr lang="en-US" altLang="zh-CN" sz="2400" dirty="0">
                <a:ea typeface="굴림" pitchFamily="48" charset="-127"/>
                <a:sym typeface="Symbol" panose="05050102010706020507" pitchFamily="18" charset="2"/>
              </a:rPr>
              <a:t>er</a:t>
            </a: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 than necessary lead to </a:t>
            </a:r>
            <a:r>
              <a:rPr lang="en-US" altLang="ko-KR" sz="2400" i="1" dirty="0">
                <a:ea typeface="굴림" pitchFamily="48" charset="-127"/>
                <a:sym typeface="Symbol" panose="05050102010706020507" pitchFamily="18" charset="2"/>
              </a:rPr>
              <a:t>overfitting</a:t>
            </a: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 (i.e., good performance on the training data but poor performance on novel data).</a:t>
            </a:r>
          </a:p>
          <a:p>
            <a: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How can we adjust the complexity of the model? (not very complex or simple).</a:t>
            </a:r>
          </a:p>
          <a:p>
            <a: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Are there principled methods for finding the best complexity?</a:t>
            </a:r>
            <a:endParaRPr lang="zh-CN" altLang="en-US" sz="2400" dirty="0"/>
          </a:p>
        </p:txBody>
      </p:sp>
      <p:pic>
        <p:nvPicPr>
          <p:cNvPr id="4915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258" y="4176395"/>
            <a:ext cx="4071937" cy="2443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上下文（</a:t>
            </a:r>
            <a:r>
              <a:rPr lang="en-US" altLang="ko-KR" dirty="0"/>
              <a:t>Context</a:t>
            </a:r>
            <a:r>
              <a:rPr lang="zh-CN" altLang="en-US" dirty="0"/>
              <a:t>）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The same pattern within different context might have different meanings</a:t>
            </a:r>
          </a:p>
          <a:p>
            <a: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Context is very helpful!</a:t>
            </a:r>
            <a:endParaRPr lang="zh-CN" altLang="en-US" dirty="0"/>
          </a:p>
        </p:txBody>
      </p:sp>
      <p:sp>
        <p:nvSpPr>
          <p:cNvPr id="50181" name="Text Box 4"/>
          <p:cNvSpPr txBox="1"/>
          <p:nvPr/>
        </p:nvSpPr>
        <p:spPr>
          <a:xfrm>
            <a:off x="1428750" y="3357563"/>
            <a:ext cx="6248400" cy="1570037"/>
          </a:xfrm>
          <a:prstGeom prst="rect">
            <a:avLst/>
          </a:prstGeom>
          <a:noFill/>
          <a:ln w="127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i="1" dirty="0">
                <a:latin typeface="Monotype Corsiva" panose="03010101010201010101" pitchFamily="66" charset="0"/>
              </a:rPr>
              <a:t>How   m ch      info mation  are   y u   mi sing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分类器集成（</a:t>
            </a:r>
            <a:r>
              <a:rPr lang="en-US" altLang="zh-CN" dirty="0"/>
              <a:t>Classifier Ensemble</a:t>
            </a:r>
            <a:r>
              <a:rPr lang="zh-CN" altLang="en-US" dirty="0"/>
              <a:t>）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ko-KR" dirty="0">
                <a:ea typeface="굴림" pitchFamily="48" charset="-127"/>
                <a:sym typeface="Symbol" panose="05050102010706020507" pitchFamily="18" charset="2"/>
              </a:rPr>
              <a:t>Performance can be improved using </a:t>
            </a:r>
            <a:r>
              <a:rPr lang="en-US" altLang="zh-CN" dirty="0">
                <a:ea typeface="굴림" pitchFamily="48" charset="-127"/>
                <a:sym typeface="Symbol" panose="05050102010706020507" pitchFamily="18" charset="2"/>
              </a:rPr>
              <a:t>multiple </a:t>
            </a:r>
            <a:r>
              <a:rPr lang="en-US" altLang="ko-KR" dirty="0">
                <a:ea typeface="굴림" pitchFamily="48" charset="-127"/>
                <a:sym typeface="Symbol" panose="05050102010706020507" pitchFamily="18" charset="2"/>
              </a:rPr>
              <a:t> classifiers.</a:t>
            </a:r>
          </a:p>
          <a:p>
            <a:r>
              <a:rPr lang="en-US" altLang="ko-KR" dirty="0">
                <a:ea typeface="굴림" pitchFamily="48" charset="-127"/>
                <a:sym typeface="Symbol" panose="05050102010706020507" pitchFamily="18" charset="2"/>
              </a:rPr>
              <a:t>How should we combine multiple classifiers?</a:t>
            </a:r>
            <a:endParaRPr lang="zh-CN" altLang="en-US" dirty="0"/>
          </a:p>
        </p:txBody>
      </p:sp>
      <p:pic>
        <p:nvPicPr>
          <p:cNvPr id="5120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95" y="2996565"/>
            <a:ext cx="4209415" cy="3554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dirty="0"/>
              <a:t>代价与风险（</a:t>
            </a:r>
            <a:r>
              <a:rPr lang="en-US" altLang="ko-KR" dirty="0"/>
              <a:t>Costs and Risks</a:t>
            </a:r>
            <a:r>
              <a:rPr lang="zh-CN" altLang="en-US" dirty="0"/>
              <a:t>）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Each classification is associated with a cost or risk (e.g., classification error).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How can we incorporate knowledge about such risks?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Can we estimate the </a:t>
            </a:r>
            <a:r>
              <a:rPr lang="en-US" altLang="ko-KR" sz="2400" i="1" dirty="0">
                <a:ea typeface="굴림" pitchFamily="48" charset="-127"/>
                <a:sym typeface="Symbol" panose="05050102010706020507" pitchFamily="18" charset="2"/>
              </a:rPr>
              <a:t>lowest</a:t>
            </a: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 possible risk of </a:t>
            </a:r>
            <a:r>
              <a:rPr lang="en-US" altLang="ko-KR" sz="2400" i="1" dirty="0">
                <a:ea typeface="굴림" pitchFamily="48" charset="-127"/>
                <a:sym typeface="Symbol" panose="05050102010706020507" pitchFamily="18" charset="2"/>
              </a:rPr>
              <a:t>any</a:t>
            </a: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 classifier?</a:t>
            </a:r>
          </a:p>
          <a:p>
            <a:endParaRPr lang="zh-CN" altLang="en-US" dirty="0"/>
          </a:p>
        </p:txBody>
      </p:sp>
      <p:pic>
        <p:nvPicPr>
          <p:cNvPr id="52229" name="Picture 2" descr="http://images.quickblogcast.com/105143-97899/risk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3" y="3342958"/>
            <a:ext cx="3333750" cy="3162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0" y="332423"/>
            <a:ext cx="9144000" cy="7620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dirty="0"/>
              <a:t>计算复杂度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ko-KR" dirty="0"/>
              <a:t>Computational Complexity</a:t>
            </a:r>
            <a:r>
              <a:rPr lang="zh-CN" altLang="en-US" dirty="0"/>
              <a:t>）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684213" y="1698943"/>
            <a:ext cx="8280400" cy="5351462"/>
          </a:xfrm>
        </p:spPr>
        <p:txBody>
          <a:bodyPr vert="horz" wrap="square" lIns="91440" tIns="45720" rIns="91440" bIns="45720" anchor="t"/>
          <a:lstStyle/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How does an algorithm </a:t>
            </a:r>
            <a:r>
              <a:rPr lang="en-US" altLang="ko-KR" sz="2400" i="1" dirty="0">
                <a:ea typeface="굴림" pitchFamily="48" charset="-127"/>
                <a:sym typeface="Symbol" panose="05050102010706020507" pitchFamily="18" charset="2"/>
              </a:rPr>
              <a:t>scale</a:t>
            </a:r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 with </a:t>
            </a:r>
          </a:p>
          <a:p>
            <a:pPr lvl="1"/>
            <a:r>
              <a:rPr lang="en-US" altLang="ko-KR" sz="1800" dirty="0">
                <a:ea typeface="굴림" pitchFamily="48" charset="-127"/>
                <a:sym typeface="Symbol" panose="05050102010706020507" pitchFamily="18" charset="2"/>
              </a:rPr>
              <a:t>the number of feature dimensions</a:t>
            </a:r>
          </a:p>
          <a:p>
            <a:pPr lvl="1"/>
            <a:r>
              <a:rPr lang="en-US" altLang="ko-KR" sz="1800" dirty="0">
                <a:ea typeface="굴림" pitchFamily="48" charset="-127"/>
                <a:sym typeface="Symbol" panose="05050102010706020507" pitchFamily="18" charset="2"/>
              </a:rPr>
              <a:t>number of patterns </a:t>
            </a:r>
          </a:p>
          <a:p>
            <a:pPr lvl="1"/>
            <a:r>
              <a:rPr lang="en-US" altLang="ko-KR" sz="1800" dirty="0">
                <a:ea typeface="굴림" pitchFamily="48" charset="-127"/>
                <a:sym typeface="Symbol" panose="05050102010706020507" pitchFamily="18" charset="2"/>
              </a:rPr>
              <a:t>number of categories 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Brute-force approaches might lead to perfect classifications results but usually have impractical time and memory requirements.</a:t>
            </a:r>
          </a:p>
          <a:p>
            <a:r>
              <a:rPr lang="en-US" altLang="ko-KR" sz="2400" dirty="0">
                <a:ea typeface="굴림" pitchFamily="48" charset="-127"/>
                <a:sym typeface="Symbol" panose="05050102010706020507" pitchFamily="18" charset="2"/>
              </a:rPr>
              <a:t>What is the tradeoff between computational ease and performance?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/>
          </p:cNvSpPr>
          <p:nvPr>
            <p:ph type="title"/>
          </p:nvPr>
        </p:nvSpPr>
        <p:spPr>
          <a:xfrm>
            <a:off x="0" y="404178"/>
            <a:ext cx="9144000" cy="7620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dirty="0"/>
              <a:t>计算复杂度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ko-KR" dirty="0"/>
              <a:t>Computational Complexity</a:t>
            </a:r>
            <a:r>
              <a:rPr lang="zh-CN" altLang="en-US" dirty="0"/>
              <a:t>）</a:t>
            </a:r>
          </a:p>
        </p:txBody>
      </p:sp>
      <p:sp>
        <p:nvSpPr>
          <p:cNvPr id="51203" name="Rectangle 3"/>
          <p:cNvSpPr>
            <a:spLocks noGrp="1"/>
          </p:cNvSpPr>
          <p:nvPr>
            <p:ph idx="1"/>
          </p:nvPr>
        </p:nvSpPr>
        <p:spPr>
          <a:xfrm>
            <a:off x="684213" y="1483678"/>
            <a:ext cx="8280400" cy="5351462"/>
          </a:xfrm>
        </p:spPr>
        <p:txBody>
          <a:bodyPr vert="horz" wrap="square" lIns="91440" tIns="45720" rIns="91440" bIns="45720" anchor="t"/>
          <a:lstStyle/>
          <a:p>
            <a:r>
              <a:rPr lang="en-US" altLang="zh-CN" dirty="0"/>
              <a:t>“Universal” image recognizer </a:t>
            </a:r>
            <a:endParaRPr lang="zh-CN" altLang="en-US" dirty="0"/>
          </a:p>
          <a:p>
            <a:pPr lvl="1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Mark all possible combinations of pixel values in a 100*100 gray image</a:t>
            </a:r>
          </a:p>
          <a:p>
            <a:pPr lvl="1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For </a:t>
            </a:r>
            <a:r>
              <a:rPr lang="zh-CN" altLang="en-US" dirty="0"/>
              <a:t>a new image, just use the "look-up table" method to find the same image in all tagged image libraries, and get its c</a:t>
            </a:r>
            <a:r>
              <a:rPr lang="en-US" altLang="zh-CN" dirty="0"/>
              <a:t>lass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U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nacceptable</a:t>
            </a:r>
            <a:r>
              <a:rPr lang="zh-CN" altLang="en-US" b="1" dirty="0">
                <a:solidFill>
                  <a:srgbClr val="FF0000"/>
                </a:solidFill>
              </a:rPr>
              <a:t> computational complexity </a:t>
            </a:r>
          </a:p>
          <a:p>
            <a:endParaRPr lang="zh-CN" altLang="en-US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C</a:t>
            </a:r>
            <a:r>
              <a:rPr lang="zh-CN" altLang="en-US" b="1" dirty="0">
                <a:solidFill>
                  <a:schemeClr val="accent2"/>
                </a:solidFill>
              </a:rPr>
              <a:t>omputational complexity must be considered in practical applications</a:t>
            </a:r>
          </a:p>
        </p:txBody>
      </p:sp>
      <p:graphicFrame>
        <p:nvGraphicFramePr>
          <p:cNvPr id="51204" name="Object 4"/>
          <p:cNvGraphicFramePr/>
          <p:nvPr/>
        </p:nvGraphicFramePr>
        <p:xfrm>
          <a:off x="1339533" y="4909185"/>
          <a:ext cx="136842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r:id="rId3" imgW="508000" imgH="190500" progId="Equation.DSMT4">
                  <p:embed/>
                </p:oleObj>
              </mc:Choice>
              <mc:Fallback>
                <p:oleObj r:id="rId3" imgW="508000" imgH="1905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9533" y="4909185"/>
                        <a:ext cx="1368425" cy="512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 smtClean="0">
                <a:sym typeface="+mn-ea"/>
              </a:rPr>
              <a:t>Summary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79425" y="811753"/>
            <a:ext cx="8435280" cy="5106789"/>
          </a:xfrm>
        </p:spPr>
        <p:txBody>
          <a:bodyPr/>
          <a:lstStyle/>
          <a:p>
            <a:pPr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 smtClean="0"/>
              <a:t>  What is Pattern Recognition?</a:t>
            </a:r>
          </a:p>
          <a:p>
            <a:pPr lvl="1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/>
              <a:t>  Pattern</a:t>
            </a:r>
          </a:p>
          <a:p>
            <a:pPr lvl="2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/>
              <a:t>  The opposite of chaos</a:t>
            </a:r>
          </a:p>
          <a:p>
            <a:pPr lvl="2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/>
              <a:t>  Various kinds: visual patterns, temporal patterns, logical patterns, </a:t>
            </a:r>
          </a:p>
          <a:p>
            <a:pPr lvl="2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   etc.</a:t>
            </a:r>
          </a:p>
          <a:p>
            <a:pPr lvl="1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/>
              <a:t>  Recognition</a:t>
            </a:r>
            <a:endParaRPr lang="en-US" altLang="zh-CN" sz="2400" b="1" dirty="0"/>
          </a:p>
          <a:p>
            <a:pPr lvl="2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/>
              <a:t>  Identification of a pattern as a member of a category</a:t>
            </a:r>
          </a:p>
          <a:p>
            <a:pPr lvl="2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006800"/>
                </a:solidFill>
              </a:rPr>
              <a:t>  </a:t>
            </a:r>
            <a:r>
              <a:rPr lang="en-US" altLang="zh-CN" sz="1800" b="1" dirty="0" smtClean="0">
                <a:solidFill>
                  <a:srgbClr val="006800"/>
                </a:solidFill>
              </a:rPr>
              <a:t>Classification</a:t>
            </a:r>
            <a:r>
              <a:rPr lang="en-US" altLang="zh-CN" sz="1800" dirty="0" smtClean="0"/>
              <a:t>: categories known </a:t>
            </a:r>
            <a:r>
              <a:rPr lang="en-US" altLang="zh-CN" sz="1800" dirty="0" smtClean="0">
                <a:sym typeface="Wingdings" panose="05000000000000000000" pitchFamily="2" charset="2"/>
              </a:rPr>
              <a:t> assign proper class label for </a:t>
            </a:r>
          </a:p>
          <a:p>
            <a:pPr lvl="2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ym typeface="Wingdings" panose="05000000000000000000" pitchFamily="2" charset="2"/>
              </a:rPr>
              <a:t>    each pattern</a:t>
            </a:r>
          </a:p>
          <a:p>
            <a:pPr lvl="2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006800"/>
                </a:solidFill>
                <a:sym typeface="Wingdings" panose="05000000000000000000" pitchFamily="2" charset="2"/>
              </a:rPr>
              <a:t>  </a:t>
            </a:r>
            <a:r>
              <a:rPr lang="en-US" altLang="zh-CN" sz="1800" b="1" dirty="0" smtClean="0">
                <a:solidFill>
                  <a:srgbClr val="006800"/>
                </a:solidFill>
                <a:sym typeface="Wingdings" panose="05000000000000000000" pitchFamily="2" charset="2"/>
              </a:rPr>
              <a:t>Clustering</a:t>
            </a:r>
            <a:r>
              <a:rPr lang="en-US" altLang="zh-CN" sz="1800" dirty="0" smtClean="0">
                <a:sym typeface="Wingdings" panose="05000000000000000000" pitchFamily="2" charset="2"/>
              </a:rPr>
              <a:t>: categories unknown  learn categories and group patterns</a:t>
            </a:r>
          </a:p>
          <a:p>
            <a:pPr lvl="1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/>
              <a:t>  Pattern Recognition</a:t>
            </a:r>
          </a:p>
          <a:p>
            <a:pPr lvl="2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006800"/>
                </a:solidFill>
              </a:rPr>
              <a:t>  </a:t>
            </a:r>
            <a:r>
              <a:rPr lang="en-US" altLang="zh-CN" sz="1800" b="1" dirty="0" smtClean="0">
                <a:solidFill>
                  <a:srgbClr val="006800"/>
                </a:solidFill>
              </a:rPr>
              <a:t>Perceive</a:t>
            </a:r>
            <a:r>
              <a:rPr lang="en-US" altLang="zh-CN" sz="1800" dirty="0" smtClean="0"/>
              <a:t>: observe </a:t>
            </a:r>
            <a:r>
              <a:rPr lang="en-US" altLang="zh-CN" sz="1800" dirty="0"/>
              <a:t>the environment (i.e. interact with the real-world)</a:t>
            </a:r>
          </a:p>
          <a:p>
            <a:pPr lvl="2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006800"/>
                </a:solidFill>
              </a:rPr>
              <a:t>  </a:t>
            </a:r>
            <a:r>
              <a:rPr lang="en-US" altLang="zh-CN" sz="1800" b="1" dirty="0" smtClean="0">
                <a:solidFill>
                  <a:srgbClr val="006800"/>
                </a:solidFill>
              </a:rPr>
              <a:t>Process</a:t>
            </a:r>
            <a:r>
              <a:rPr lang="en-US" altLang="zh-CN" sz="1800" dirty="0" smtClean="0"/>
              <a:t>: </a:t>
            </a:r>
            <a:r>
              <a:rPr lang="en-US" altLang="ko-KR" sz="1800" dirty="0" smtClean="0">
                <a:ea typeface="굴림" pitchFamily="48" charset="-127"/>
              </a:rPr>
              <a:t>learn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to distinguish patterns of </a:t>
            </a:r>
            <a:r>
              <a:rPr lang="en-US" altLang="ko-KR" sz="1800" dirty="0" smtClean="0"/>
              <a:t>interest</a:t>
            </a:r>
          </a:p>
          <a:p>
            <a:pPr lvl="2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smtClean="0">
                <a:solidFill>
                  <a:srgbClr val="009900"/>
                </a:solidFill>
              </a:rPr>
              <a:t>  </a:t>
            </a:r>
            <a:r>
              <a:rPr lang="en-US" altLang="ko-KR" sz="1800" b="1" dirty="0" smtClean="0">
                <a:solidFill>
                  <a:srgbClr val="006800"/>
                </a:solidFill>
              </a:rPr>
              <a:t>Prediction</a:t>
            </a:r>
            <a:r>
              <a:rPr lang="en-US" altLang="ko-KR" sz="1800" dirty="0" smtClean="0"/>
              <a:t>: make sound and reasonable decisions about the categories</a:t>
            </a:r>
          </a:p>
          <a:p>
            <a: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800" dirty="0" smtClean="0">
              <a:solidFill>
                <a:srgbClr val="006800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5834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Summary (Cont.)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87045" y="951453"/>
            <a:ext cx="8435280" cy="510678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 smtClean="0"/>
              <a:t>Why Pattern Recognition?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 smtClean="0"/>
              <a:t>Pattern recognition is needed in designing almost all automated and intelligent systems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 smtClean="0"/>
              <a:t>Applications of pattern recognition are ubiquitous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 smtClean="0"/>
              <a:t>Character recognition (images </a:t>
            </a:r>
            <a:r>
              <a:rPr lang="en-US" altLang="zh-CN" sz="2000" dirty="0" smtClean="0">
                <a:sym typeface="Wingdings" panose="05000000000000000000" pitchFamily="2" charset="2"/>
              </a:rPr>
              <a:t> characters</a:t>
            </a:r>
            <a:r>
              <a:rPr lang="en-US" altLang="zh-CN" sz="2000" dirty="0" smtClean="0"/>
              <a:t>)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 smtClean="0"/>
              <a:t>Speech recognition (speech </a:t>
            </a:r>
            <a:r>
              <a:rPr lang="en-US" altLang="zh-CN" sz="2000" dirty="0" smtClean="0">
                <a:sym typeface="Wingdings" panose="05000000000000000000" pitchFamily="2" charset="2"/>
              </a:rPr>
              <a:t> text</a:t>
            </a:r>
            <a:r>
              <a:rPr lang="en-US" altLang="zh-CN" sz="2000" dirty="0" smtClean="0"/>
              <a:t>)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 smtClean="0"/>
              <a:t>Fingerprint recognition (fingerprints </a:t>
            </a:r>
            <a:r>
              <a:rPr lang="en-US" altLang="zh-CN" sz="2000" dirty="0" smtClean="0">
                <a:sym typeface="Wingdings" panose="05000000000000000000" pitchFamily="2" charset="2"/>
              </a:rPr>
              <a:t> person’s identity</a:t>
            </a:r>
            <a:r>
              <a:rPr lang="en-US" altLang="zh-CN" sz="2000" dirty="0" smtClean="0"/>
              <a:t>)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 smtClean="0"/>
              <a:t>Signature identification (signature </a:t>
            </a:r>
            <a:r>
              <a:rPr lang="en-US" altLang="zh-CN" sz="2000" dirty="0" smtClean="0">
                <a:sym typeface="Wingdings" panose="05000000000000000000" pitchFamily="2" charset="2"/>
              </a:rPr>
              <a:t> signatory’s identity</a:t>
            </a:r>
            <a:r>
              <a:rPr lang="en-US" altLang="zh-CN" sz="2000" dirty="0" smtClean="0"/>
              <a:t>)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 smtClean="0"/>
              <a:t>Face detection (images </a:t>
            </a:r>
            <a:r>
              <a:rPr lang="en-US" altLang="zh-CN" sz="2000" dirty="0" smtClean="0">
                <a:sym typeface="Wingdings" panose="05000000000000000000" pitchFamily="2" charset="2"/>
              </a:rPr>
              <a:t> face locations</a:t>
            </a:r>
            <a:r>
              <a:rPr lang="en-US" altLang="zh-CN" sz="2000" dirty="0" smtClean="0"/>
              <a:t>)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 smtClean="0"/>
              <a:t>Text categorization (documents </a:t>
            </a:r>
            <a:r>
              <a:rPr lang="en-US" altLang="zh-CN" sz="2000" dirty="0" smtClean="0">
                <a:sym typeface="Wingdings" panose="05000000000000000000" pitchFamily="2" charset="2"/>
              </a:rPr>
              <a:t> semantic categories</a:t>
            </a:r>
            <a:r>
              <a:rPr lang="en-US" altLang="zh-CN" sz="2000" dirty="0" smtClean="0"/>
              <a:t>)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687490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Summary (Cont.)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83540" y="951453"/>
            <a:ext cx="8436932" cy="510678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800" dirty="0" smtClean="0"/>
              <a:t>How Pattern Recognition?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 smtClean="0"/>
              <a:t>Basic concepts</a:t>
            </a:r>
          </a:p>
          <a:p>
            <a:pPr lvl="2">
              <a:lnSpc>
                <a:spcPct val="110000"/>
              </a:lnSpc>
            </a:pPr>
            <a:r>
              <a:rPr lang="en-US" altLang="zh-CN" sz="2000" dirty="0" smtClean="0"/>
              <a:t>model, sample, training set, test set, feature, feature vector, feature space, scatter plot, decision </a:t>
            </a:r>
            <a:r>
              <a:rPr lang="en-US" altLang="zh-CN" sz="2000" dirty="0" smtClean="0"/>
              <a:t>boundary</a:t>
            </a:r>
          </a:p>
          <a:p>
            <a:pPr lvl="2">
              <a:lnSpc>
                <a:spcPct val="110000"/>
              </a:lnSpc>
            </a:pPr>
            <a:r>
              <a:rPr lang="en-US" altLang="zh-CN" dirty="0"/>
              <a:t>An illustrative example: “sea bass” vs. “salmon”</a:t>
            </a:r>
          </a:p>
          <a:p>
            <a:pPr lvl="2">
              <a:lnSpc>
                <a:spcPct val="110000"/>
              </a:lnSpc>
            </a:pPr>
            <a:r>
              <a:rPr lang="en-US" altLang="zh-CN" b="1" dirty="0">
                <a:solidFill>
                  <a:srgbClr val="006800"/>
                </a:solidFill>
              </a:rPr>
              <a:t>Generalization</a:t>
            </a:r>
            <a:r>
              <a:rPr lang="en-US" altLang="zh-CN" dirty="0"/>
              <a:t>: Make correct decisions given novel patterns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Components of Pattern Recognition System</a:t>
            </a:r>
          </a:p>
          <a:p>
            <a:pPr lvl="2">
              <a:lnSpc>
                <a:spcPct val="110000"/>
              </a:lnSpc>
            </a:pPr>
            <a:r>
              <a:rPr lang="en-US" altLang="zh-CN" dirty="0"/>
              <a:t>sensing </a:t>
            </a:r>
            <a:r>
              <a:rPr lang="en-US" altLang="zh-CN" dirty="0">
                <a:sym typeface="Wingdings" panose="05000000000000000000" pitchFamily="2" charset="2"/>
              </a:rPr>
              <a:t> segmentation  feature extraction  classification  post-processing  ……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723166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Summary (Cont.)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6110" y="1130523"/>
            <a:ext cx="8686800" cy="510678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800" dirty="0" smtClean="0"/>
              <a:t>How Pattern Recognition?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 smtClean="0"/>
              <a:t>Design Cycle of Pattern Recognition System</a:t>
            </a:r>
          </a:p>
          <a:p>
            <a:pPr lvl="2">
              <a:lnSpc>
                <a:spcPct val="110000"/>
              </a:lnSpc>
            </a:pPr>
            <a:r>
              <a:rPr lang="en-US" altLang="zh-CN" sz="2000" dirty="0" smtClean="0"/>
              <a:t>collect data </a:t>
            </a:r>
            <a:r>
              <a:rPr lang="en-US" altLang="zh-CN" sz="2000" dirty="0" smtClean="0">
                <a:sym typeface="Wingdings" panose="05000000000000000000" pitchFamily="2" charset="2"/>
              </a:rPr>
              <a:t> choose features  choose model  train classifier  evaluate classifier  ……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 smtClean="0"/>
              <a:t>Important Issues</a:t>
            </a:r>
          </a:p>
          <a:p>
            <a:pPr lvl="2">
              <a:lnSpc>
                <a:spcPct val="110000"/>
              </a:lnSpc>
            </a:pPr>
            <a:endParaRPr lang="en-US" altLang="zh-CN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56533" y="3605030"/>
            <a:ext cx="1872207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Noise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6533" y="4015993"/>
            <a:ext cx="2088231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Segmentation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6533" y="4426956"/>
            <a:ext cx="2304254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Data Collection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56533" y="4837919"/>
            <a:ext cx="2664295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Domain Knowledge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6533" y="5248882"/>
            <a:ext cx="2520278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Feature Extraction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56533" y="5659845"/>
            <a:ext cx="2880321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Pattern Representation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56533" y="6070806"/>
            <a:ext cx="2304254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Missing Features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0951" y="3598544"/>
            <a:ext cx="2304254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Model Selection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00950" y="4001020"/>
            <a:ext cx="2088231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err="1" smtClean="0">
                <a:latin typeface="Constantia" panose="02030602050306030303" pitchFamily="18" charset="0"/>
              </a:rPr>
              <a:t>Overfitting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00950" y="4403496"/>
            <a:ext cx="2304254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Context 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00950" y="4805972"/>
            <a:ext cx="2664295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Classifier Ensemble 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00950" y="5223709"/>
            <a:ext cx="2520278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Costs and Risks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00950" y="5641446"/>
            <a:ext cx="3312368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Computational Complexity 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00950" y="6059185"/>
            <a:ext cx="3312368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Constantia" panose="02030602050306030303" pitchFamily="18" charset="0"/>
              </a:rPr>
              <a:t>……</a:t>
            </a:r>
            <a:endParaRPr lang="zh-CN" altLang="en-US" dirty="0" smtClean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84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Remarks (Cont.)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0710" y="1058515"/>
            <a:ext cx="8435280" cy="714301"/>
          </a:xfrm>
        </p:spPr>
        <p:txBody>
          <a:bodyPr/>
          <a:lstStyle/>
          <a:p>
            <a:pPr algn="l" defTabSz="914400" eaLnBrk="1" hangingPunct="1">
              <a:spcBef>
                <a:spcPts val="12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3000" b="1" kern="1200" dirty="0" smtClean="0">
                <a:solidFill>
                  <a:srgbClr val="006800"/>
                </a:solidFill>
                <a:latin typeface="Constantia" panose="02030602050306030303" pitchFamily="18" charset="0"/>
              </a:rPr>
              <a:t>No pain, No gain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139" y="1746043"/>
            <a:ext cx="2448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0" dirty="0">
                <a:solidFill>
                  <a:srgbClr val="000000"/>
                </a:solidFill>
                <a:latin typeface="Constantia" panose="02030602050306030303" pitchFamily="18" charset="0"/>
              </a:rPr>
              <a:t>Classroom </a:t>
            </a:r>
            <a:r>
              <a:rPr lang="en-US" altLang="zh-CN" sz="2800" kern="0" dirty="0" smtClean="0">
                <a:solidFill>
                  <a:srgbClr val="000000"/>
                </a:solidFill>
                <a:latin typeface="Constantia" panose="02030602050306030303" pitchFamily="18" charset="0"/>
              </a:rPr>
              <a:t>lectures </a:t>
            </a:r>
            <a:r>
              <a:rPr lang="en-US" altLang="zh-CN" sz="2800" kern="0" dirty="0">
                <a:solidFill>
                  <a:srgbClr val="000000"/>
                </a:solidFill>
                <a:latin typeface="Constantia" panose="02030602050306030303" pitchFamily="18" charset="0"/>
              </a:rPr>
              <a:t>are </a:t>
            </a:r>
            <a:r>
              <a:rPr lang="en-US" altLang="zh-CN" sz="2800" kern="0" dirty="0">
                <a:solidFill>
                  <a:srgbClr val="0000CC"/>
                </a:solidFill>
                <a:latin typeface="Constantia" panose="02030602050306030303" pitchFamily="18" charset="0"/>
              </a:rPr>
              <a:t>important but not enough </a:t>
            </a:r>
            <a:endParaRPr lang="zh-CN" altLang="en-US" sz="2000" dirty="0" smtClean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25860" y="1849469"/>
            <a:ext cx="5852215" cy="1643527"/>
            <a:chOff x="3112273" y="3789040"/>
            <a:chExt cx="5852215" cy="1643527"/>
          </a:xfrm>
        </p:grpSpPr>
        <p:sp>
          <p:nvSpPr>
            <p:cNvPr id="8" name="TextBox 7"/>
            <p:cNvSpPr txBox="1"/>
            <p:nvPr/>
          </p:nvSpPr>
          <p:spPr>
            <a:xfrm>
              <a:off x="4678961" y="3789040"/>
              <a:ext cx="4285527" cy="1643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20000"/>
                </a:lnSpc>
              </a:pPr>
              <a:r>
                <a:rPr lang="en-US" altLang="zh-CN" sz="2800" kern="0" dirty="0">
                  <a:latin typeface="Constantia" panose="02030602050306030303" pitchFamily="18" charset="0"/>
                  <a:sym typeface="Wingdings" panose="05000000000000000000" pitchFamily="2" charset="2"/>
                </a:rPr>
                <a:t>Review what have been taught with </a:t>
              </a:r>
              <a:r>
                <a:rPr lang="en-US" altLang="zh-CN" sz="2800" kern="0" dirty="0" smtClean="0">
                  <a:solidFill>
                    <a:srgbClr val="C00000"/>
                  </a:solidFill>
                  <a:latin typeface="Constantia" panose="02030602050306030303" pitchFamily="18" charset="0"/>
                  <a:sym typeface="Wingdings" panose="05000000000000000000" pitchFamily="2" charset="2"/>
                </a:rPr>
                <a:t>at least 4~6 hours per week</a:t>
              </a:r>
              <a:endParaRPr lang="en-US" altLang="zh-CN" sz="2800" kern="0" dirty="0">
                <a:solidFill>
                  <a:srgbClr val="C00000"/>
                </a:solidFill>
                <a:latin typeface="Constantia" panose="02030602050306030303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3112273" y="4433747"/>
              <a:ext cx="1368152" cy="648072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rgbClr val="004623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8429" y="3790485"/>
            <a:ext cx="8396744" cy="2521782"/>
            <a:chOff x="344919" y="3790485"/>
            <a:chExt cx="8396744" cy="2521782"/>
          </a:xfrm>
        </p:grpSpPr>
        <p:sp>
          <p:nvSpPr>
            <p:cNvPr id="5" name="内容占位符 2"/>
            <p:cNvSpPr txBox="1"/>
            <p:nvPr/>
          </p:nvSpPr>
          <p:spPr bwMode="auto">
            <a:xfrm>
              <a:off x="467544" y="3790485"/>
              <a:ext cx="5832648" cy="718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  <a:cs typeface="+mn-cs"/>
                </a:defRPr>
              </a:lvl1pPr>
              <a:lvl2pPr marL="669925" indent="-32575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2pPr>
              <a:lvl3pPr marL="1022350" indent="-35115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3pPr>
              <a:lvl4pPr marL="1339850" indent="-31623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4pPr>
              <a:lvl5pPr marL="16814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aseline="0">
                  <a:solidFill>
                    <a:schemeClr val="tx1"/>
                  </a:solidFill>
                  <a:latin typeface="Constantia" panose="02030602050306030303" pitchFamily="18" charset="0"/>
                  <a:ea typeface="+mn-ea"/>
                </a:defRPr>
              </a:lvl5pPr>
              <a:lvl6pPr marL="21386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5958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0530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510280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spcBef>
                  <a:spcPts val="1200"/>
                </a:spcBef>
              </a:pPr>
              <a:r>
                <a:rPr lang="en-US" altLang="zh-CN" b="1" dirty="0" smtClean="0">
                  <a:solidFill>
                    <a:srgbClr val="006800"/>
                  </a:solidFill>
                </a:rPr>
                <a:t>Terminologies and Contents</a:t>
              </a:r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4919" y="4670792"/>
              <a:ext cx="3744416" cy="164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kern="0" dirty="0" smtClean="0">
                  <a:latin typeface="Constantia" panose="02030602050306030303" pitchFamily="18" charset="0"/>
                </a:rPr>
                <a:t>Representing in </a:t>
              </a:r>
              <a:r>
                <a:rPr lang="en-US" altLang="zh-CN" sz="2800" kern="0" dirty="0" smtClean="0">
                  <a:latin typeface="Constantia" panose="02030602050306030303" pitchFamily="18" charset="0"/>
                  <a:sym typeface="+mn-ea"/>
                </a:rPr>
                <a:t>English, </a:t>
              </a:r>
              <a:r>
                <a:rPr lang="en-US" altLang="zh-CN" sz="2800" kern="0" dirty="0" smtClean="0">
                  <a:solidFill>
                    <a:schemeClr val="accent2"/>
                  </a:solidFill>
                  <a:latin typeface="Constantia" panose="02030602050306030303" pitchFamily="18" charset="0"/>
                </a:rPr>
                <a:t>Teaching in Chinese</a:t>
              </a:r>
              <a:r>
                <a:rPr lang="en-US" altLang="zh-CN" sz="2800" kern="0" dirty="0" smtClean="0">
                  <a:latin typeface="Constantia" panose="02030602050306030303" pitchFamily="18" charset="0"/>
                </a:rPr>
                <a:t> </a:t>
              </a:r>
              <a:r>
                <a:rPr lang="en-US" altLang="zh-CN" sz="2800" kern="0" dirty="0" smtClean="0">
                  <a:solidFill>
                    <a:srgbClr val="0000CC"/>
                  </a:solidFill>
                  <a:latin typeface="Constantia" panose="02030602050306030303" pitchFamily="18" charset="0"/>
                </a:rPr>
                <a:t> </a:t>
              </a:r>
              <a:endParaRPr lang="zh-CN" altLang="en-US" sz="2000" dirty="0" smtClean="0">
                <a:solidFill>
                  <a:srgbClr val="0000CC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133150" y="4781822"/>
              <a:ext cx="4608513" cy="1124585"/>
              <a:chOff x="3112273" y="3872198"/>
              <a:chExt cx="4608513" cy="112458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678962" y="3872198"/>
                <a:ext cx="3041824" cy="1124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>
                  <a:lnSpc>
                    <a:spcPct val="120000"/>
                  </a:lnSpc>
                </a:pPr>
                <a:r>
                  <a:rPr lang="en-US" altLang="zh-CN" sz="2800" kern="0" dirty="0" smtClean="0">
                    <a:solidFill>
                      <a:srgbClr val="C00000"/>
                    </a:solidFill>
                    <a:latin typeface="Constantia" panose="02030602050306030303" pitchFamily="18" charset="0"/>
                    <a:sym typeface="Wingdings" panose="05000000000000000000" pitchFamily="2" charset="2"/>
                  </a:rPr>
                  <a:t>Examinations in English</a:t>
                </a:r>
                <a:endParaRPr lang="en-US" altLang="zh-CN" sz="2800" kern="0" dirty="0">
                  <a:solidFill>
                    <a:srgbClr val="C00000"/>
                  </a:solidFill>
                  <a:latin typeface="Constantia" panose="02030602050306030303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4" name="右箭头 13"/>
              <p:cNvSpPr/>
              <p:nvPr/>
            </p:nvSpPr>
            <p:spPr>
              <a:xfrm>
                <a:off x="3112273" y="4111393"/>
                <a:ext cx="1368152" cy="648072"/>
              </a:xfrm>
              <a:prstGeom prst="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smtClean="0">
                  <a:solidFill>
                    <a:srgbClr val="004623"/>
                  </a:solidFill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/>
              <a:t>Generalized Target </a:t>
            </a:r>
            <a:endParaRPr lang="zh-CN" altLang="en-US" dirty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dirty="0"/>
              <a:t>Humans have the ability to switch rapidly and  seamlessly between different pattern recognition tasks</a:t>
            </a:r>
          </a:p>
          <a:p>
            <a:r>
              <a:rPr lang="en-US" altLang="zh-CN" dirty="0"/>
              <a:t>It is very </a:t>
            </a:r>
            <a:r>
              <a:rPr lang="en-US" altLang="zh-CN" dirty="0">
                <a:solidFill>
                  <a:srgbClr val="FF0000"/>
                </a:solidFill>
              </a:rPr>
              <a:t>difficult</a:t>
            </a:r>
            <a:r>
              <a:rPr lang="en-US" altLang="zh-CN" dirty="0"/>
              <a:t> to design a device that is capable of performing a variety of classification tasks</a:t>
            </a:r>
            <a:endParaRPr lang="en-US" altLang="ko-KR" dirty="0">
              <a:ea typeface="굴림" pitchFamily="48" charset="-127"/>
              <a:sym typeface="Symbol" panose="05050102010706020507" pitchFamily="18" charset="2"/>
            </a:endParaRPr>
          </a:p>
          <a:p>
            <a:pPr lvl="1"/>
            <a:r>
              <a:rPr lang="en-US" altLang="ko-KR" dirty="0">
                <a:ea typeface="굴림" pitchFamily="48" charset="-127"/>
                <a:sym typeface="Symbol" panose="05050102010706020507" pitchFamily="18" charset="2"/>
              </a:rPr>
              <a:t>Different decision tasks may require different features.</a:t>
            </a:r>
          </a:p>
          <a:p>
            <a:pPr lvl="1"/>
            <a:r>
              <a:rPr lang="en-US" altLang="ko-KR" dirty="0">
                <a:ea typeface="굴림" pitchFamily="48" charset="-127"/>
                <a:sym typeface="Symbol" panose="05050102010706020507" pitchFamily="18" charset="2"/>
              </a:rPr>
              <a:t>Different features might yield different solutions.</a:t>
            </a:r>
          </a:p>
          <a:p>
            <a:pPr lvl="1"/>
            <a:r>
              <a:rPr lang="en-US" altLang="ko-KR" dirty="0">
                <a:ea typeface="굴림" pitchFamily="48" charset="-127"/>
                <a:sym typeface="Symbol" panose="05050102010706020507" pitchFamily="18" charset="2"/>
              </a:rPr>
              <a:t>Different tradeoffs (e.g., classification error) exist for different tasks.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>
                <a:sym typeface="+mn-ea"/>
              </a:rPr>
              <a:t>Generalized Target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35" y="996315"/>
            <a:ext cx="8595995" cy="5351145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sz="2400" b="1" dirty="0">
                <a:solidFill>
                  <a:schemeClr val="tx1"/>
                </a:solidFill>
              </a:rPr>
              <a:t>The fundamental purpose of pattern recognition is to</a:t>
            </a:r>
            <a:r>
              <a:rPr lang="zh-CN" altLang="en-US" sz="2400" b="1" dirty="0">
                <a:solidFill>
                  <a:srgbClr val="0070C0"/>
                </a:solidFill>
              </a:rPr>
              <a:t> reconstruct the inner model of pattern generation </a:t>
            </a:r>
          </a:p>
          <a:p>
            <a:r>
              <a:rPr lang="zh-CN" altLang="en-US" sz="2400" b="1" dirty="0">
                <a:solidFill>
                  <a:schemeClr val="tx1"/>
                </a:solidFill>
              </a:rPr>
              <a:t>Each pattern recognition technique relies on</a:t>
            </a:r>
            <a:r>
              <a:rPr lang="zh-CN" altLang="en-US" sz="2400" b="1" dirty="0">
                <a:solidFill>
                  <a:srgbClr val="C00000"/>
                </a:solidFill>
              </a:rPr>
              <a:t> a hypothetical model </a:t>
            </a:r>
          </a:p>
          <a:p>
            <a:r>
              <a:rPr lang="zh-CN" altLang="en-US" sz="2400" b="1" dirty="0">
                <a:solidFill>
                  <a:schemeClr val="tx1"/>
                </a:solidFill>
              </a:rPr>
              <a:t>Each pattern recognition problem implies</a:t>
            </a:r>
            <a:r>
              <a:rPr lang="zh-CN" altLang="en-US" sz="2400" b="1" dirty="0">
                <a:solidFill>
                  <a:srgbClr val="C00000"/>
                </a:solidFill>
              </a:rPr>
              <a:t> an intrinsic model</a:t>
            </a:r>
          </a:p>
          <a:p>
            <a:r>
              <a:rPr lang="en-US" altLang="zh-CN" sz="2400" dirty="0"/>
              <a:t>“</a:t>
            </a:r>
            <a:r>
              <a:rPr lang="en-US" altLang="zh-CN" sz="2400" dirty="0">
                <a:solidFill>
                  <a:srgbClr val="FF0000"/>
                </a:solidFill>
              </a:rPr>
              <a:t>Best method</a:t>
            </a:r>
            <a:r>
              <a:rPr lang="en-US" altLang="zh-CN" sz="2400" dirty="0"/>
              <a:t>”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pPr lvl="1"/>
            <a:r>
              <a:rPr lang="en-US" altLang="zh-CN" sz="2000" dirty="0"/>
              <a:t>E</a:t>
            </a:r>
            <a:r>
              <a:rPr lang="zh-CN" altLang="en-US" sz="2000" dirty="0"/>
              <a:t>ffectiveness of a pattern recognition technique in a given problem depends on the degree of agreement between the hypothetical model of the technique and the internal model of the problem 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N</a:t>
            </a:r>
            <a:r>
              <a:rPr lang="zh-CN" altLang="en-US" sz="2000" b="1" dirty="0">
                <a:solidFill>
                  <a:srgbClr val="FF0000"/>
                </a:solidFill>
              </a:rPr>
              <a:t>o pattern recognition technology for all problems </a:t>
            </a:r>
          </a:p>
        </p:txBody>
      </p:sp>
      <p:sp>
        <p:nvSpPr>
          <p:cNvPr id="5" name="Rectangle 4"/>
          <p:cNvSpPr/>
          <p:nvPr/>
        </p:nvSpPr>
        <p:spPr>
          <a:xfrm>
            <a:off x="932815" y="5650548"/>
            <a:ext cx="7072313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There is no broad sense of "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best method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", but it is possible to find a solution to a problem "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best method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/>
              <a:t>Basic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23" y="884873"/>
            <a:ext cx="8280400" cy="5351462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b="1" dirty="0">
                <a:solidFill>
                  <a:schemeClr val="tx1"/>
                </a:solidFill>
              </a:rPr>
              <a:t>Based on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K</a:t>
            </a:r>
            <a:r>
              <a:rPr lang="zh-CN" altLang="en-US" b="1" dirty="0">
                <a:solidFill>
                  <a:srgbClr val="FF0000"/>
                </a:solidFill>
              </a:rPr>
              <a:t>nown knowledge </a:t>
            </a:r>
          </a:p>
          <a:p>
            <a:pPr lvl="1"/>
            <a:r>
              <a:rPr lang="zh-CN" altLang="en-US" dirty="0"/>
              <a:t>For certain patterns, human knowledge can be well classified and recognized. In this case, a good classifier can be designed directly based on known knowledge.</a:t>
            </a:r>
          </a:p>
          <a:p>
            <a:pPr lvl="1"/>
            <a:r>
              <a:rPr lang="en-US" altLang="zh-CN" b="1" dirty="0">
                <a:solidFill>
                  <a:srgbClr val="0070C0"/>
                </a:solidFill>
              </a:rPr>
              <a:t>Rare</a:t>
            </a:r>
          </a:p>
          <a:p>
            <a:r>
              <a:rPr lang="en-US" altLang="zh-CN" b="1" dirty="0"/>
              <a:t>Based on</a:t>
            </a:r>
            <a:r>
              <a:rPr lang="zh-CN" altLang="en-US" dirty="0"/>
              <a:t>“</a:t>
            </a:r>
            <a:r>
              <a:rPr lang="en-US" altLang="zh-CN" b="1" dirty="0">
                <a:solidFill>
                  <a:srgbClr val="FF0000"/>
                </a:solidFill>
              </a:rPr>
              <a:t>Learning from samples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 latinLnBrk="0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tx1"/>
                </a:solidFill>
              </a:rPr>
              <a:t>Given a set of samples for a</a:t>
            </a:r>
            <a:r>
              <a:rPr lang="zh-CN" altLang="en-US" b="1" dirty="0">
                <a:solidFill>
                  <a:schemeClr val="tx1"/>
                </a:solidFill>
              </a:rPr>
              <a:t> number of target patterns</a:t>
            </a:r>
          </a:p>
          <a:p>
            <a:pPr lvl="1"/>
            <a:r>
              <a:rPr lang="zh-CN" altLang="en-US" b="1" dirty="0"/>
              <a:t>Learning a classifier from these samples using a learning algorithm </a:t>
            </a:r>
          </a:p>
          <a:p>
            <a:pPr lvl="1" latinLnBrk="0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0070C0"/>
                </a:solidFill>
              </a:rPr>
              <a:t>M</a:t>
            </a:r>
            <a:r>
              <a:rPr lang="zh-CN" altLang="en-US" b="1" dirty="0">
                <a:solidFill>
                  <a:srgbClr val="0070C0"/>
                </a:solidFill>
              </a:rPr>
              <a:t>ost cases, it is also the main topic of pattern recognition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/>
              <a:t>Basic methods</a:t>
            </a:r>
          </a:p>
        </p:txBody>
      </p:sp>
      <p:sp>
        <p:nvSpPr>
          <p:cNvPr id="5734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dirty="0"/>
              <a:t>Learning Models (</a:t>
            </a:r>
            <a:r>
              <a:rPr lang="zh-CN" altLang="en-US" dirty="0"/>
              <a:t>学习范式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en-US" altLang="zh-CN" dirty="0">
                <a:sym typeface="+mn-ea"/>
              </a:rPr>
              <a:t>Supervised Learning</a:t>
            </a:r>
            <a:r>
              <a:rPr lang="zh-CN" altLang="en-US" dirty="0"/>
              <a:t>（</a:t>
            </a:r>
            <a:r>
              <a:rPr lang="zh-CN" altLang="en-US" dirty="0">
                <a:sym typeface="+mn-ea"/>
              </a:rPr>
              <a:t>有监督学习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>
                <a:sym typeface="+mn-ea"/>
              </a:rPr>
              <a:t>Unsupervised Learning</a:t>
            </a:r>
            <a:r>
              <a:rPr lang="zh-CN" altLang="en-US" dirty="0"/>
              <a:t>（</a:t>
            </a:r>
            <a:r>
              <a:rPr lang="zh-CN" altLang="en-US" dirty="0">
                <a:sym typeface="+mn-ea"/>
              </a:rPr>
              <a:t>无监督学习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>
                <a:sym typeface="+mn-ea"/>
              </a:rPr>
              <a:t>Semi-supervised Learning</a:t>
            </a:r>
            <a:r>
              <a:rPr lang="zh-CN" altLang="en-US" dirty="0"/>
              <a:t>（</a:t>
            </a:r>
            <a:r>
              <a:rPr lang="zh-CN" altLang="en-US" dirty="0">
                <a:sym typeface="+mn-ea"/>
              </a:rPr>
              <a:t>半监督学习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>
                <a:sym typeface="+mn-ea"/>
              </a:rPr>
              <a:t>Reinforcement Learning</a:t>
            </a:r>
            <a:r>
              <a:rPr lang="zh-CN" altLang="en-US" dirty="0"/>
              <a:t>（</a:t>
            </a:r>
            <a:r>
              <a:rPr lang="zh-CN" altLang="en-US" dirty="0">
                <a:sym typeface="+mn-ea"/>
              </a:rPr>
              <a:t>强化学习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>
                <a:sym typeface="+mn-ea"/>
              </a:rPr>
              <a:t>Incremental Learning</a:t>
            </a:r>
            <a:r>
              <a:rPr lang="zh-CN" altLang="en-US" dirty="0"/>
              <a:t>（</a:t>
            </a:r>
            <a:r>
              <a:rPr lang="zh-CN" altLang="en-US" dirty="0">
                <a:sym typeface="+mn-ea"/>
              </a:rPr>
              <a:t>增量学习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/>
              <a:t>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/>
              <a:t>Artificial Intelligence</a:t>
            </a:r>
          </a:p>
        </p:txBody>
      </p:sp>
      <p:pic>
        <p:nvPicPr>
          <p:cNvPr id="9220" name="Picture 6" descr="https://gss0.bdstatic.com/94o3dSag_xI4khGkpoWK1HF6hhy/baike/c0%3Dbaike80%2C5%2C5%2C80%2C26/sign=4a0af8ac0324ab18f41be96554938da8/f7246b600c338744f39432f65b0fd9f9d62aa0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052513"/>
            <a:ext cx="2436813" cy="2232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Picture 2" descr="http://images.ofweek.com/Upload/News/2017-01/03/May/148343580542706277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75" y="1052513"/>
            <a:ext cx="2736850" cy="2217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2" name="Picture 4" descr="http://images.ofweek.com/Upload/News/2017-01/03/May/14834358055370032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763" y="1052513"/>
            <a:ext cx="2435225" cy="2232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3" name="Picture 8" descr="http://images.ofweek.com/Upload/News/2017-01/03/May/148343580566106620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" y="3716338"/>
            <a:ext cx="2590800" cy="2736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4" name="Picture 10" descr="http://images.ofweek.com/Upload/News/2017-01/03/May/14834358069560712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25" y="3716338"/>
            <a:ext cx="2663825" cy="2736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5" name="Picture 16" descr="http://cms-bucket.nosdn.127.net/88b4b774b2cc47dc9af7f6624a21086320170107125324.png?imageView&amp;thumbnail=550x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3716338"/>
            <a:ext cx="2663825" cy="2752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dirty="0">
                <a:sym typeface="+mn-ea"/>
              </a:rPr>
              <a:t>Artificial Intelligence</a:t>
            </a:r>
            <a:endParaRPr lang="zh-CN" altLang="en-US" dirty="0"/>
          </a:p>
        </p:txBody>
      </p:sp>
      <p:sp>
        <p:nvSpPr>
          <p:cNvPr id="10244" name="AutoShape 2" descr="http://t12.baidu.com/it/u=335985773,2654938673&amp;fm=173&amp;s=5045B94442E6A0FB567180100300E0DA&amp;w=500&amp;h=298&amp;img.JPG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45" name="AutoShape 4" descr="http://t12.baidu.com/it/u=335985773,2654938673&amp;fm=173&amp;s=5045B94442E6A0FB567180100300E0DA&amp;w=500&amp;h=298&amp;img.JPG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46" name="AutoShape 6" descr="http://t12.baidu.com/it/u=335985773,2654938673&amp;fm=173&amp;s=5045B94442E6A0FB567180100300E0DA&amp;w=500&amp;h=298&amp;img.JPG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47" name="AutoShape 8" descr="http://t12.baidu.com/it/u=335985773,2654938673&amp;fm=173&amp;s=5045B94442E6A0FB567180100300E0DA&amp;w=500&amp;h=298&amp;img.JPG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48" name="AutoShape 10" descr="http://t12.baidu.com/it/u=335985773,2654938673&amp;fm=173&amp;s=5045B94442E6A0FB567180100300E0DA&amp;w=500&amp;h=298&amp;img.JPG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49" name="AutoShape 12" descr="http://t12.baidu.com/it/u=1410978062,3847463600&amp;fm=173&amp;s=B2B75D84DA5A55DEDE97F80F030060D9&amp;w=500&amp;h=295&amp;img.JPG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50" name="AutoShape 14" descr="http://t12.baidu.com/it/u=1410978062,3847463600&amp;fm=173&amp;s=B2B75D84DA5A55DEDE97F80F030060D9&amp;w=500&amp;h=295&amp;img.JPG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51" name="AutoShape 12" descr="http://t12.baidu.com/it/u=1410978062,3847463600&amp;fm=173&amp;s=B2B75D84DA5A55DEDE97F80F030060D9&amp;w=500&amp;h=295&amp;img.JPG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0252" name="图片 11" descr="u=1410978062,3847463600&amp;fm=173&amp;s=B2B75D84DA5A55DEDE97F80F030060D9&amp;w=500&amp;h=295&amp;im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1196975"/>
            <a:ext cx="4395787" cy="2592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53" name="TextBox 12"/>
          <p:cNvSpPr txBox="1"/>
          <p:nvPr/>
        </p:nvSpPr>
        <p:spPr>
          <a:xfrm>
            <a:off x="827088" y="4076700"/>
            <a:ext cx="7777162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    国务院印发了</a:t>
            </a:r>
            <a:r>
              <a:rPr lang="en-US" altLang="zh-CN" sz="2400" dirty="0">
                <a:latin typeface="Arial" panose="020B0604020202020204" pitchFamily="34" charset="0"/>
              </a:rPr>
              <a:t>《</a:t>
            </a:r>
            <a:r>
              <a:rPr lang="zh-CN" altLang="en-US" sz="2400" dirty="0">
                <a:latin typeface="Arial" panose="020B0604020202020204" pitchFamily="34" charset="0"/>
              </a:rPr>
              <a:t>新一代人工智能发展规划</a:t>
            </a:r>
            <a:r>
              <a:rPr lang="en-US" altLang="zh-CN" sz="2400" dirty="0">
                <a:latin typeface="Arial" panose="020B0604020202020204" pitchFamily="34" charset="0"/>
              </a:rPr>
              <a:t>》</a:t>
            </a:r>
            <a:r>
              <a:rPr lang="zh-CN" altLang="en-US" sz="2400" dirty="0">
                <a:latin typeface="Arial" panose="020B0604020202020204" pitchFamily="34" charset="0"/>
              </a:rPr>
              <a:t>，提出了六方面的重点任务和一系列保障措施，要求到</a:t>
            </a:r>
            <a:r>
              <a:rPr lang="en-US" altLang="zh-CN" sz="2400" dirty="0">
                <a:latin typeface="Arial" panose="020B0604020202020204" pitchFamily="34" charset="0"/>
              </a:rPr>
              <a:t>2020</a:t>
            </a:r>
            <a:r>
              <a:rPr lang="zh-CN" altLang="en-US" sz="2400" dirty="0">
                <a:latin typeface="Arial" panose="020B0604020202020204" pitchFamily="34" charset="0"/>
              </a:rPr>
              <a:t>年人工智能总体技术和应用与世界先进水平同步，人工智能核心产业规模超过</a:t>
            </a:r>
            <a:r>
              <a:rPr lang="en-US" altLang="zh-CN" sz="2400" dirty="0">
                <a:latin typeface="Arial" panose="020B0604020202020204" pitchFamily="34" charset="0"/>
              </a:rPr>
              <a:t>1500</a:t>
            </a:r>
            <a:r>
              <a:rPr lang="zh-CN" altLang="en-US" sz="2400" dirty="0">
                <a:latin typeface="Arial" panose="020B0604020202020204" pitchFamily="34" charset="0"/>
              </a:rPr>
              <a:t>亿元，带动相关产业规模超过</a:t>
            </a: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latin typeface="Arial" panose="020B0604020202020204" pitchFamily="34" charset="0"/>
              </a:rPr>
              <a:t>万亿元；到</a:t>
            </a:r>
            <a:r>
              <a:rPr lang="en-US" altLang="zh-CN" sz="2400" dirty="0">
                <a:latin typeface="Arial" panose="020B0604020202020204" pitchFamily="34" charset="0"/>
              </a:rPr>
              <a:t>2030</a:t>
            </a:r>
            <a:r>
              <a:rPr lang="zh-CN" altLang="en-US" sz="2400" dirty="0">
                <a:latin typeface="Arial" panose="020B0604020202020204" pitchFamily="34" charset="0"/>
              </a:rPr>
              <a:t>年，我国人工智能理论、技术与应用总体达到世界领先水平。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840.1952755905513,&quot;width&quot;:6099.672440944881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00,&quot;width&quot;:100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ad31a52-9d35-4feb-998b-f35445923055}"/>
</p:tagLst>
</file>

<file path=ppt/theme/theme1.xml><?xml version="1.0" encoding="utf-8"?>
<a:theme xmlns:a="http://schemas.openxmlformats.org/drawingml/2006/main" name="Cloud skipper design template">
  <a:themeElements>
    <a:clrScheme name="Cloud skipper design 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loud skipper design template">
      <a:majorFont>
        <a:latin typeface="Franklin Gothic Heavy"/>
        <a:ea typeface="Gungsuh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loud skipper design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 skipper design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 skipper design template</Template>
  <TotalTime>233</TotalTime>
  <Words>4145</Words>
  <Application>Microsoft Office PowerPoint</Application>
  <PresentationFormat>全屏显示(4:3)</PresentationFormat>
  <Paragraphs>510</Paragraphs>
  <Slides>73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91" baseType="lpstr">
      <vt:lpstr>굴림</vt:lpstr>
      <vt:lpstr>Gungsuh</vt:lpstr>
      <vt:lpstr>楷体</vt:lpstr>
      <vt:lpstr>宋体</vt:lpstr>
      <vt:lpstr>微软雅黑</vt:lpstr>
      <vt:lpstr>Arial</vt:lpstr>
      <vt:lpstr>Book Antiqua</vt:lpstr>
      <vt:lpstr>Comic Sans MS</vt:lpstr>
      <vt:lpstr>Consolas</vt:lpstr>
      <vt:lpstr>Constantia</vt:lpstr>
      <vt:lpstr>Franklin Gothic Heavy</vt:lpstr>
      <vt:lpstr>Monotype Corsiva</vt:lpstr>
      <vt:lpstr>Symbol</vt:lpstr>
      <vt:lpstr>Times New Roman</vt:lpstr>
      <vt:lpstr>Wingdings</vt:lpstr>
      <vt:lpstr>Cloud skipper design template</vt:lpstr>
      <vt:lpstr>Formula</vt:lpstr>
      <vt:lpstr>MathType 6.0 Equation</vt:lpstr>
      <vt:lpstr>Pattern  Recognition</vt:lpstr>
      <vt:lpstr>The First Pattern</vt:lpstr>
      <vt:lpstr>The Second Pattern</vt:lpstr>
      <vt:lpstr>The Third Pattern</vt:lpstr>
      <vt:lpstr>References</vt:lpstr>
      <vt:lpstr>Remarks</vt:lpstr>
      <vt:lpstr>Remarks (Cont.)</vt:lpstr>
      <vt:lpstr>Artificial Intelligence</vt:lpstr>
      <vt:lpstr>Artificial Intelligence</vt:lpstr>
      <vt:lpstr>Artificial Intelligence and COVID-19</vt:lpstr>
      <vt:lpstr>Artificial Intelligence and COVID-19</vt:lpstr>
      <vt:lpstr>Artificial Intelligence and COVID-19</vt:lpstr>
      <vt:lpstr>ChatGPT</vt:lpstr>
      <vt:lpstr>Remark</vt:lpstr>
      <vt:lpstr>Ch 01.  Introduction</vt:lpstr>
      <vt:lpstr>PowerPoint 演示文稿</vt:lpstr>
      <vt:lpstr>The 3W of Pattern Recognition</vt:lpstr>
      <vt:lpstr>What's Pattern?</vt:lpstr>
      <vt:lpstr>What's Pattern?</vt:lpstr>
      <vt:lpstr>What's Recognition?</vt:lpstr>
      <vt:lpstr>What's Recognition?</vt:lpstr>
      <vt:lpstr>What's Pattern Recognition?</vt:lpstr>
      <vt:lpstr>What's Pattern Recognition?</vt:lpstr>
      <vt:lpstr>What's Pattern Recognition?</vt:lpstr>
      <vt:lpstr>Applications of Pattern Recognition</vt:lpstr>
      <vt:lpstr>Applications of PR (Cont.)</vt:lpstr>
      <vt:lpstr>Applications of PR (Cont.)</vt:lpstr>
      <vt:lpstr>Applications of PR (Cont.)</vt:lpstr>
      <vt:lpstr>Applications of PR (Cont.)</vt:lpstr>
      <vt:lpstr>Applications of PR (Cont.)</vt:lpstr>
      <vt:lpstr>Applications of PR (Cont.)</vt:lpstr>
      <vt:lpstr>Applications of PR - More</vt:lpstr>
      <vt:lpstr>Best pattern recognition system</vt:lpstr>
      <vt:lpstr>Why need pattern recognition? </vt:lpstr>
      <vt:lpstr>Basic Concepts</vt:lpstr>
      <vt:lpstr>Basic Concepts (Cont.)</vt:lpstr>
      <vt:lpstr>Basic Concepts (Cont.)</vt:lpstr>
      <vt:lpstr>Basic Concepts (Cont.)</vt:lpstr>
      <vt:lpstr>Basic Concepts (Cont.)</vt:lpstr>
      <vt:lpstr>How to do pattern recognition?</vt:lpstr>
      <vt:lpstr>Example: “Sea bass” vs. “Salmon” </vt:lpstr>
      <vt:lpstr>Example: “Sea bass” vs. “Salmon” </vt:lpstr>
      <vt:lpstr>Example: “Sea bass” vs. “Salmon”  </vt:lpstr>
      <vt:lpstr>Example: “Sea bass” vs. “Salmon”</vt:lpstr>
      <vt:lpstr>Example: “Sea bass” vs. “Salmon” </vt:lpstr>
      <vt:lpstr>Example: “Sea bass” vs. “Salmon”</vt:lpstr>
      <vt:lpstr>Example: “Sea bass” vs. “Salmon” </vt:lpstr>
      <vt:lpstr>Related Fields to PR</vt:lpstr>
      <vt:lpstr>Pattern Recognition System</vt:lpstr>
      <vt:lpstr>Design Cycle of PR System</vt:lpstr>
      <vt:lpstr>Important Issues in Pattern Recognition</vt:lpstr>
      <vt:lpstr>噪声（noise）</vt:lpstr>
      <vt:lpstr>分割（Segmentation）</vt:lpstr>
      <vt:lpstr>数据采集（Data Collection）</vt:lpstr>
      <vt:lpstr>领域知识（Domain Knowledge）</vt:lpstr>
      <vt:lpstr>特征抽取（Feature Extraction）</vt:lpstr>
      <vt:lpstr>模式表示（Pattern Representation）</vt:lpstr>
      <vt:lpstr>缺失特征（Missing Features）</vt:lpstr>
      <vt:lpstr>模型选择（Model Selection）</vt:lpstr>
      <vt:lpstr>过配（Overfitting）</vt:lpstr>
      <vt:lpstr>上下文（Context）</vt:lpstr>
      <vt:lpstr>分类器集成（Classifier Ensemble）</vt:lpstr>
      <vt:lpstr>代价与风险（Costs and Risks）</vt:lpstr>
      <vt:lpstr>计算复杂度 （Computational Complexity）</vt:lpstr>
      <vt:lpstr>计算复杂度 （Computational Complexity）</vt:lpstr>
      <vt:lpstr>Summary</vt:lpstr>
      <vt:lpstr>Summary (Cont.)</vt:lpstr>
      <vt:lpstr>Summary (Cont.)</vt:lpstr>
      <vt:lpstr>Summary (Cont.)</vt:lpstr>
      <vt:lpstr>Generalized Target </vt:lpstr>
      <vt:lpstr>Generalized Target </vt:lpstr>
      <vt:lpstr>Basic methods</vt:lpstr>
      <vt:lpstr>Basic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from Facial Aging Patterns for Automatic Age Estimation</dc:title>
  <dc:creator>Xin Geng</dc:creator>
  <cp:lastModifiedBy>X1</cp:lastModifiedBy>
  <cp:revision>565</cp:revision>
  <dcterms:created xsi:type="dcterms:W3CDTF">2006-07-12T06:59:00Z</dcterms:created>
  <dcterms:modified xsi:type="dcterms:W3CDTF">2023-02-28T02:31:50Z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TC011819341033</vt:lpwstr>
  </property>
  <property fmtid="{D5CDD505-2E9C-101B-9397-08002B2CF9AE}" pid="3" name="KSOProductBuildVer">
    <vt:lpwstr>2052-11.1.0.10314</vt:lpwstr>
  </property>
</Properties>
</file>